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70" r:id="rId2"/>
    <p:sldId id="271" r:id="rId3"/>
    <p:sldId id="272" r:id="rId4"/>
    <p:sldId id="273" r:id="rId5"/>
    <p:sldId id="275" r:id="rId6"/>
    <p:sldId id="277" r:id="rId7"/>
    <p:sldId id="279" r:id="rId8"/>
    <p:sldId id="281" r:id="rId9"/>
    <p:sldId id="280" r:id="rId10"/>
    <p:sldId id="282" r:id="rId11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392"/>
    <p:restoredTop sz="94008"/>
  </p:normalViewPr>
  <p:slideViewPr>
    <p:cSldViewPr snapToGrid="0" snapToObjects="1">
      <p:cViewPr varScale="1">
        <p:scale>
          <a:sx n="123" d="100"/>
          <a:sy n="123" d="100"/>
        </p:scale>
        <p:origin x="124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626215-9ED3-114F-ACCE-F71D5A7FB8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A858C2-5B5B-B04B-AAB7-AB8322B77D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09FA6E0B-50B8-AB4C-802F-74889BD2515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14BF7-E1CA-B342-B331-44301776AD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71094C-477F-8548-9030-EB4C4A5599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9F6BC7C6-6DB9-6C41-8476-7DD4687C62AB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3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6CDEAD0-8F3E-DC4B-864C-551440ACDE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2D845E-BCB4-F844-8080-825ED64D1F4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FA06ADF1-1707-B14B-9709-60158D6FCE1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100C168E-0AD0-854A-AAB4-6C06BCF5706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DE09799-6F6B-0240-985E-9AB9D8983B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878946-C73D-2740-AC39-A6C8206562F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92AE9-08A2-9C41-A5FE-66277FE679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1023588B-6AC5-5E43-AEB0-EA10CE9A5C83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727D08-8069-3C49-BBE8-63C327347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D1A98B-F970-9748-A428-23EB57465603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8D3D0E-2E57-364B-9244-42C642E00C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8D504-79A9-924D-8333-85EE04E28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96078DE-295A-4447-93F9-0E896C937905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29504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CECF74-5148-A54F-8C22-8D764205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507B6FD-2D6A-2640-A3AB-0DFDF6445791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BDB81-787E-6941-B0FD-B2044F6DE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40FDF-4BC9-EF4C-841C-267543452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3AD121C-A09B-744C-BBDF-DC2A987E72FC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270917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381CD-054B-A241-B401-3A13DCA49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313002-B1EC-BB45-8E27-5CFC853302CF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EB9A2-E550-3F42-8E8E-CD3C9B145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6FBB31-D740-BB4C-986D-15F62BBBE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28A38B6-AF30-9C47-A076-4B58F506048A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837406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61039-A405-7746-BF07-EB596EFF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3A0C39-655B-C940-AB9A-110EA3403AFE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1A292-C211-7947-B891-F2F270C44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2E42B-9B0C-204D-A3F6-B3C06D103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1F2D3D-3C9F-9644-B202-DB6E6EF38E2F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80022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B5C40-0B96-9546-BDE0-550095203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96C1E9-599B-D747-A52E-BD13DCD6A766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5D0260-FEAE-3749-9FD0-5D06D9663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09A0EF-DD82-2841-A3DB-5ED6873B4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AC8F96-88C7-1C42-BB0E-1162F860EA75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075854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AECA881-C35E-5546-B648-63A46B9CE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805A6F0-46B9-8E4D-AAE2-BB18FF6D3CC4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B0B66266-F4D8-1C45-8B52-530275D3A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71CC214C-DBBF-CE4E-8807-A38BB4B91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74C45C-A287-A84C-A96B-ACE826CD43EC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50421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1C754C7F-219B-DB43-BE14-EB03DFD1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7D4692-36E8-F64D-BB1A-7C0C6E90E410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038E534-D4A2-9646-8FE3-D20E2BF0B0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1F7CBBCD-D2FB-2B4A-943F-486C0285D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7C5C00-EFCC-AB4E-84A2-07A4F0C7114B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34905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1B534D1-16A6-5440-804A-A3B086177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35B530-F863-CF43-A17B-5B7389D7ED45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F47D7B5-32FD-9746-96FF-64058F47D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0950B3C9-C719-9E4E-9D03-8E52BDA0F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990BB6-6D9E-9544-8308-ADDE8A337448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396638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BE6777C-F649-FB45-A594-94C677951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40BF4A8-F42C-234C-8897-FE4BB8F81177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DFC6CC3-1CB2-EC42-AB25-49255D689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D9BDAF0-C7C5-E243-B790-DDF1DCC74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7C1F06B-039A-674F-B628-0E4050C5812B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40325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6F18485D-1B45-0149-919E-7800BD678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F3AE69-DBAC-254F-9EB6-794E8534CBA8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9138A05C-A7AD-1F45-BC6E-9E48978C3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661C1E5-0649-7742-8C7C-DE0E458BD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3CD6E05-7F9C-984A-BE5C-1FBB694B2C72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257336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C131F69A-C3EC-374A-987A-A086D2C4A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48DFD4-3A21-F746-841F-2D43F46D1588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B82E5EE-43FE-4049-98AE-521BE5A11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2DC74BE-C1A1-274C-A273-0A61A7B2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736E17-2BAF-9343-9A29-6FA525840834}" type="slidenum">
              <a:rPr lang="en-US" altLang="de-DE"/>
              <a:pPr/>
              <a:t>‹#›</a:t>
            </a:fld>
            <a:endParaRPr lang="en-US" altLang="de-DE"/>
          </a:p>
        </p:txBody>
      </p:sp>
    </p:spTree>
    <p:extLst>
      <p:ext uri="{BB962C8B-B14F-4D97-AF65-F5344CB8AC3E}">
        <p14:creationId xmlns:p14="http://schemas.microsoft.com/office/powerpoint/2010/main" val="110124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AA5DDE96-C847-EB4B-A7F0-F2D2FC51D403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20319907-3C54-9D4D-A015-4B3E6CB4ED9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de-DE"/>
              <a:t>Click to edit Master text styles</a:t>
            </a:r>
          </a:p>
          <a:p>
            <a:pPr lvl="1"/>
            <a:r>
              <a:rPr lang="en-US" altLang="de-DE"/>
              <a:t>Second level</a:t>
            </a:r>
          </a:p>
          <a:p>
            <a:pPr lvl="2"/>
            <a:r>
              <a:rPr lang="en-US" altLang="de-DE"/>
              <a:t>Third level</a:t>
            </a:r>
          </a:p>
          <a:p>
            <a:pPr lvl="3"/>
            <a:r>
              <a:rPr lang="en-US" altLang="de-DE"/>
              <a:t>Fourth level</a:t>
            </a:r>
          </a:p>
          <a:p>
            <a:pPr lvl="4"/>
            <a:r>
              <a:rPr lang="en-US" altLang="de-DE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BBF76-B775-E14D-98BB-1A1A0F221E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F2C2F819-9160-CB41-AA89-C22308783191}" type="datetimeFigureOut">
              <a:rPr lang="en-US" altLang="de-DE"/>
              <a:pPr>
                <a:defRPr/>
              </a:pPr>
              <a:t>5/6/20</a:t>
            </a:fld>
            <a:endParaRPr lang="en-US" alt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E3C2-7B5E-F548-998C-7BE7CFFE6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30275-09B6-EC42-89F3-FB243163B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8F1BC034-581A-3A41-BD0C-1693D65BE2FC}" type="slidenum">
              <a:rPr lang="en-US" altLang="de-DE"/>
              <a:pPr/>
              <a:t>‹#›</a:t>
            </a:fld>
            <a:endParaRPr lang="en-US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.m4a"/><Relationship Id="rId7" Type="http://schemas.openxmlformats.org/officeDocument/2006/relationships/image" Target="../media/image1.emf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1.m4a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4.m4a"/><Relationship Id="rId7" Type="http://schemas.openxmlformats.org/officeDocument/2006/relationships/image" Target="../media/image4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slideLayout" Target="../slideLayouts/slideLayout6.xml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3.png"/><Relationship Id="rId2" Type="http://schemas.microsoft.com/office/2007/relationships/media" Target="../media/media5.m4a"/><Relationship Id="rId1" Type="http://schemas.openxmlformats.org/officeDocument/2006/relationships/vmlDrawing" Target="../drawings/vmlDrawing3.vml"/><Relationship Id="rId6" Type="http://schemas.openxmlformats.org/officeDocument/2006/relationships/image" Target="../media/image5.emf"/><Relationship Id="rId5" Type="http://schemas.openxmlformats.org/officeDocument/2006/relationships/oleObject" Target="../embeddings/oleObject3.bin"/><Relationship Id="rId4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Box 7">
            <a:extLst>
              <a:ext uri="{FF2B5EF4-FFF2-40B4-BE49-F238E27FC236}">
                <a16:creationId xmlns:a16="http://schemas.microsoft.com/office/drawing/2014/main" id="{8E8F3F33-2553-9946-B579-750C4F3AC3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2963" y="225425"/>
            <a:ext cx="74437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Example for a phenetic technique: UPGMA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4A62BAD-7C1B-9C42-88A3-A740088B3802}"/>
              </a:ext>
            </a:extLst>
          </p:cNvPr>
          <p:cNvGrpSpPr>
            <a:grpSpLocks/>
          </p:cNvGrpSpPr>
          <p:nvPr/>
        </p:nvGrpSpPr>
        <p:grpSpPr bwMode="auto">
          <a:xfrm>
            <a:off x="179388" y="3533775"/>
            <a:ext cx="8888412" cy="3281363"/>
            <a:chOff x="179388" y="3533402"/>
            <a:chExt cx="8888412" cy="3281118"/>
          </a:xfrm>
        </p:grpSpPr>
        <p:graphicFrame>
          <p:nvGraphicFramePr>
            <p:cNvPr id="23559" name="Object 2">
              <a:extLst>
                <a:ext uri="{FF2B5EF4-FFF2-40B4-BE49-F238E27FC236}">
                  <a16:creationId xmlns:a16="http://schemas.microsoft.com/office/drawing/2014/main" id="{C6D17F66-1A49-4143-A7D3-B3F35EA51D5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179388" y="4204670"/>
            <a:ext cx="8888412" cy="26098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72" name="Document" r:id="rId6" imgW="5638800" imgH="1625600" progId="Word.Document.8">
                    <p:embed/>
                  </p:oleObj>
                </mc:Choice>
                <mc:Fallback>
                  <p:oleObj name="Document" r:id="rId6" imgW="5638800" imgH="1625600" progId="Word.Document.8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179388" y="4204670"/>
                          <a:ext cx="8888412" cy="2609850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  <a:effectLst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chemeClr val="accent1"/>
                              </a:solidFill>
                            </a14:hiddenFill>
                          </a:ex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chemeClr val="tx1"/>
                              </a:solidFill>
                              <a:miter lim="800000"/>
                              <a:headEnd/>
                              <a:tailEnd/>
                            </a14:hiddenLine>
                          </a:ext>
                          <a:ext uri="{AF507438-7753-43E0-B8FC-AC1667EBCBE1}">
                            <a14:hiddenEffects xmlns:a14="http://schemas.microsoft.com/office/drawing/2010/main">
                              <a:effectLst>
                                <a:outerShdw dist="35921" dir="2700000" algn="ctr" rotWithShape="0">
                                  <a:schemeClr val="bg2">
                                    <a:alpha val="74997"/>
                                  </a:schemeClr>
                                </a:outerShdw>
                              </a:effectLst>
                            </a14:hiddenEffects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23560" name="Group 3">
              <a:extLst>
                <a:ext uri="{FF2B5EF4-FFF2-40B4-BE49-F238E27FC236}">
                  <a16:creationId xmlns:a16="http://schemas.microsoft.com/office/drawing/2014/main" id="{15726996-6522-E04B-B17A-FE403AADC24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40425" y="5644533"/>
              <a:ext cx="2362200" cy="990600"/>
              <a:chOff x="3744" y="2112"/>
              <a:chExt cx="1488" cy="624"/>
            </a:xfrm>
          </p:grpSpPr>
          <p:sp>
            <p:nvSpPr>
              <p:cNvPr id="23562" name="Oval 4">
                <a:extLst>
                  <a:ext uri="{FF2B5EF4-FFF2-40B4-BE49-F238E27FC236}">
                    <a16:creationId xmlns:a16="http://schemas.microsoft.com/office/drawing/2014/main" id="{F39C3820-0415-A048-9378-268C0840CB0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44" y="2400"/>
                <a:ext cx="528" cy="336"/>
              </a:xfrm>
              <a:prstGeom prst="ellipse">
                <a:avLst/>
              </a:prstGeom>
              <a:noFill/>
              <a:ln w="44450">
                <a:solidFill>
                  <a:srgbClr val="00009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de-DE" altLang="de-DE" sz="1800"/>
              </a:p>
            </p:txBody>
          </p:sp>
          <p:sp>
            <p:nvSpPr>
              <p:cNvPr id="23563" name="Oval 5">
                <a:extLst>
                  <a:ext uri="{FF2B5EF4-FFF2-40B4-BE49-F238E27FC236}">
                    <a16:creationId xmlns:a16="http://schemas.microsoft.com/office/drawing/2014/main" id="{7002423F-AF2D-0744-BE2B-18519EBEC1E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56" y="2112"/>
                <a:ext cx="576" cy="384"/>
              </a:xfrm>
              <a:prstGeom prst="ellipse">
                <a:avLst/>
              </a:prstGeom>
              <a:noFill/>
              <a:ln w="44450">
                <a:solidFill>
                  <a:srgbClr val="000099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endParaRPr lang="de-DE" altLang="de-DE" sz="1800"/>
              </a:p>
            </p:txBody>
          </p:sp>
        </p:grpSp>
        <p:sp>
          <p:nvSpPr>
            <p:cNvPr id="23561" name="TextBox 9">
              <a:extLst>
                <a:ext uri="{FF2B5EF4-FFF2-40B4-BE49-F238E27FC236}">
                  <a16:creationId xmlns:a16="http://schemas.microsoft.com/office/drawing/2014/main" id="{BDB8B22F-CCC4-114E-B8ED-874B35DFB5D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388" y="3533402"/>
              <a:ext cx="2903359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800" b="1"/>
                <a:t>2) Distance matrix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5EED39A-B6E6-BA42-A613-C6EEC3E5A6AC}"/>
              </a:ext>
            </a:extLst>
          </p:cNvPr>
          <p:cNvGrpSpPr>
            <a:grpSpLocks/>
          </p:cNvGrpSpPr>
          <p:nvPr/>
        </p:nvGrpSpPr>
        <p:grpSpPr bwMode="auto">
          <a:xfrm>
            <a:off x="179388" y="1003300"/>
            <a:ext cx="6792912" cy="2365375"/>
            <a:chOff x="179388" y="1003368"/>
            <a:chExt cx="6792501" cy="2365799"/>
          </a:xfrm>
        </p:grpSpPr>
        <p:pic>
          <p:nvPicPr>
            <p:cNvPr id="23557" name="Picture 3">
              <a:extLst>
                <a:ext uri="{FF2B5EF4-FFF2-40B4-BE49-F238E27FC236}">
                  <a16:creationId xmlns:a16="http://schemas.microsoft.com/office/drawing/2014/main" id="{B244E2C2-1E32-C14B-97AA-B4392AA2CA1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224" y="1634795"/>
              <a:ext cx="6391665" cy="17343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3558" name="TextBox 12">
              <a:extLst>
                <a:ext uri="{FF2B5EF4-FFF2-40B4-BE49-F238E27FC236}">
                  <a16:creationId xmlns:a16="http://schemas.microsoft.com/office/drawing/2014/main" id="{D05D0DA8-7880-8549-B818-64F874BECFC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9388" y="1003368"/>
              <a:ext cx="210661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800" b="1"/>
                <a:t>1) Alignment</a:t>
              </a:r>
            </a:p>
          </p:txBody>
        </p:sp>
      </p:grpSp>
      <p:sp>
        <p:nvSpPr>
          <p:cNvPr id="23556" name="Rectangle 1">
            <a:extLst>
              <a:ext uri="{FF2B5EF4-FFF2-40B4-BE49-F238E27FC236}">
                <a16:creationId xmlns:a16="http://schemas.microsoft.com/office/drawing/2014/main" id="{6EB640BB-EF62-8741-AF12-E8D126D3F4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7025" y="698500"/>
            <a:ext cx="593566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solidFill>
                  <a:srgbClr val="222222"/>
                </a:solidFill>
                <a:latin typeface="Arial" panose="020B0604020202020204" pitchFamily="34" charset="0"/>
              </a:rPr>
              <a:t>(Unweighted Pair Group Method with Arithmetic Mean) </a:t>
            </a:r>
            <a:endParaRPr lang="en-US" altLang="en-US" sz="180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EC9BBF0-548F-3C4C-A5C6-FC93DD93800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8884"/>
    </mc:Choice>
    <mc:Fallback xmlns="">
      <p:transition spd="slow" advTm="888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2">
            <a:extLst>
              <a:ext uri="{FF2B5EF4-FFF2-40B4-BE49-F238E27FC236}">
                <a16:creationId xmlns:a16="http://schemas.microsoft.com/office/drawing/2014/main" id="{2A22DF72-4204-574F-83A1-CD1AD11DA8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371600"/>
            <a:ext cx="8458200" cy="1268413"/>
          </a:xfrm>
          <a:prstGeom prst="rect">
            <a:avLst/>
          </a:prstGeom>
          <a:noFill/>
          <a:ln w="9525">
            <a:solidFill>
              <a:schemeClr val="tx2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de-DE" sz="2200">
                <a:solidFill>
                  <a:schemeClr val="tx2"/>
                </a:solidFill>
                <a:latin typeface="Comic Sans MS" panose="030F0902030302020204" pitchFamily="66" charset="0"/>
              </a:rPr>
              <a:t>PAM distance 3.3 (Human - Monkey) is the minimum. So we'll join Human and Monkey to MonHum and we'll calculate the new distances.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E45C62E-E652-5A4A-8C06-0D22251FF8B5}"/>
              </a:ext>
            </a:extLst>
          </p:cNvPr>
          <p:cNvGrpSpPr>
            <a:grpSpLocks/>
          </p:cNvGrpSpPr>
          <p:nvPr/>
        </p:nvGrpSpPr>
        <p:grpSpPr bwMode="auto">
          <a:xfrm>
            <a:off x="5181600" y="2743200"/>
            <a:ext cx="2286000" cy="1828800"/>
            <a:chOff x="5181600" y="2743200"/>
            <a:chExt cx="2286000" cy="1828800"/>
          </a:xfrm>
        </p:grpSpPr>
        <p:sp>
          <p:nvSpPr>
            <p:cNvPr id="24590" name="Text Box 3">
              <a:extLst>
                <a:ext uri="{FF2B5EF4-FFF2-40B4-BE49-F238E27FC236}">
                  <a16:creationId xmlns:a16="http://schemas.microsoft.com/office/drawing/2014/main" id="{415B116E-AA2D-AA47-A67F-127FCA86F96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486400" y="2743200"/>
              <a:ext cx="15240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Mon-Hum</a:t>
              </a:r>
            </a:p>
          </p:txBody>
        </p:sp>
        <p:sp>
          <p:nvSpPr>
            <p:cNvPr id="24591" name="Line 4">
              <a:extLst>
                <a:ext uri="{FF2B5EF4-FFF2-40B4-BE49-F238E27FC236}">
                  <a16:creationId xmlns:a16="http://schemas.microsoft.com/office/drawing/2014/main" id="{FAB5D69A-2ACD-2F4E-B76E-72E0E7ECA03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6248400" y="3200400"/>
              <a:ext cx="1219200" cy="137160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4592" name="Line 5">
              <a:extLst>
                <a:ext uri="{FF2B5EF4-FFF2-40B4-BE49-F238E27FC236}">
                  <a16:creationId xmlns:a16="http://schemas.microsoft.com/office/drawing/2014/main" id="{A9F2D603-B0E1-3A42-B31B-5921460DA26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181600" y="3200400"/>
              <a:ext cx="1066800" cy="137160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743845E-9010-BA4C-8503-1E9BE4B269BB}"/>
              </a:ext>
            </a:extLst>
          </p:cNvPr>
          <p:cNvGrpSpPr>
            <a:grpSpLocks/>
          </p:cNvGrpSpPr>
          <p:nvPr/>
        </p:nvGrpSpPr>
        <p:grpSpPr bwMode="auto">
          <a:xfrm>
            <a:off x="685800" y="4724400"/>
            <a:ext cx="7848600" cy="457200"/>
            <a:chOff x="685800" y="4724400"/>
            <a:chExt cx="7848600" cy="457200"/>
          </a:xfrm>
        </p:grpSpPr>
        <p:sp>
          <p:nvSpPr>
            <p:cNvPr id="24585" name="Text Box 6">
              <a:extLst>
                <a:ext uri="{FF2B5EF4-FFF2-40B4-BE49-F238E27FC236}">
                  <a16:creationId xmlns:a16="http://schemas.microsoft.com/office/drawing/2014/main" id="{3DDB6212-37C9-8244-AF4D-45FF82EEBB7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62800" y="4724400"/>
              <a:ext cx="1371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Monkey</a:t>
              </a:r>
            </a:p>
          </p:txBody>
        </p:sp>
        <p:sp>
          <p:nvSpPr>
            <p:cNvPr id="24586" name="Text Box 7">
              <a:extLst>
                <a:ext uri="{FF2B5EF4-FFF2-40B4-BE49-F238E27FC236}">
                  <a16:creationId xmlns:a16="http://schemas.microsoft.com/office/drawing/2014/main" id="{9B6FF478-25F3-3945-82F3-9AF0AD17CFA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72000" y="4724400"/>
              <a:ext cx="15240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Human</a:t>
              </a:r>
            </a:p>
          </p:txBody>
        </p:sp>
        <p:sp>
          <p:nvSpPr>
            <p:cNvPr id="24587" name="Text Box 8">
              <a:extLst>
                <a:ext uri="{FF2B5EF4-FFF2-40B4-BE49-F238E27FC236}">
                  <a16:creationId xmlns:a16="http://schemas.microsoft.com/office/drawing/2014/main" id="{7C095D37-F5DB-B041-99F4-F1F20F80718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438400" y="4724400"/>
              <a:ext cx="16002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Spinach</a:t>
              </a:r>
            </a:p>
          </p:txBody>
        </p:sp>
        <p:sp>
          <p:nvSpPr>
            <p:cNvPr id="24588" name="Rectangle 9">
              <a:extLst>
                <a:ext uri="{FF2B5EF4-FFF2-40B4-BE49-F238E27FC236}">
                  <a16:creationId xmlns:a16="http://schemas.microsoft.com/office/drawing/2014/main" id="{43D41DDA-5A09-7047-9C5E-57BC4A7C51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5800" y="4724400"/>
              <a:ext cx="133508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Mosquito</a:t>
              </a:r>
            </a:p>
          </p:txBody>
        </p:sp>
        <p:sp>
          <p:nvSpPr>
            <p:cNvPr id="24589" name="Rectangle 10">
              <a:extLst>
                <a:ext uri="{FF2B5EF4-FFF2-40B4-BE49-F238E27FC236}">
                  <a16:creationId xmlns:a16="http://schemas.microsoft.com/office/drawing/2014/main" id="{32BAB2C6-3FB3-C045-8AA4-C4F8646AE0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0000" y="4724400"/>
              <a:ext cx="7239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Rice</a:t>
              </a:r>
            </a:p>
          </p:txBody>
        </p:sp>
      </p:grpSp>
      <p:grpSp>
        <p:nvGrpSpPr>
          <p:cNvPr id="5131" name="Group 11">
            <a:extLst>
              <a:ext uri="{FF2B5EF4-FFF2-40B4-BE49-F238E27FC236}">
                <a16:creationId xmlns:a16="http://schemas.microsoft.com/office/drawing/2014/main" id="{9170CD67-54C3-044E-8D2C-C5E3246FECDA}"/>
              </a:ext>
            </a:extLst>
          </p:cNvPr>
          <p:cNvGrpSpPr>
            <a:grpSpLocks/>
          </p:cNvGrpSpPr>
          <p:nvPr/>
        </p:nvGrpSpPr>
        <p:grpSpPr bwMode="auto">
          <a:xfrm>
            <a:off x="1371600" y="3048000"/>
            <a:ext cx="3962400" cy="1752600"/>
            <a:chOff x="864" y="1920"/>
            <a:chExt cx="2496" cy="1104"/>
          </a:xfrm>
        </p:grpSpPr>
        <p:sp>
          <p:nvSpPr>
            <p:cNvPr id="5132" name="Freeform 12">
              <a:extLst>
                <a:ext uri="{FF2B5EF4-FFF2-40B4-BE49-F238E27FC236}">
                  <a16:creationId xmlns:a16="http://schemas.microsoft.com/office/drawing/2014/main" id="{D09833D3-B303-B04A-9A27-B7DF70972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" y="1920"/>
              <a:ext cx="768" cy="1056"/>
            </a:xfrm>
            <a:custGeom>
              <a:avLst/>
              <a:gdLst>
                <a:gd name="T0" fmla="*/ 768 w 816"/>
                <a:gd name="T1" fmla="*/ 0 h 1104"/>
                <a:gd name="T2" fmla="*/ 226 w 816"/>
                <a:gd name="T3" fmla="*/ 413 h 1104"/>
                <a:gd name="T4" fmla="*/ 0 w 816"/>
                <a:gd name="T5" fmla="*/ 1056 h 110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6" h="1104">
                  <a:moveTo>
                    <a:pt x="816" y="0"/>
                  </a:moveTo>
                  <a:cubicBezTo>
                    <a:pt x="595" y="124"/>
                    <a:pt x="375" y="248"/>
                    <a:pt x="240" y="432"/>
                  </a:cubicBezTo>
                  <a:cubicBezTo>
                    <a:pt x="104" y="615"/>
                    <a:pt x="40" y="992"/>
                    <a:pt x="0" y="1104"/>
                  </a:cubicBezTo>
                </a:path>
              </a:pathLst>
            </a:custGeom>
            <a:noFill/>
            <a:ln w="19050" cmpd="sng">
              <a:solidFill>
                <a:schemeClr val="tx2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5133" name="Freeform 13">
              <a:extLst>
                <a:ext uri="{FF2B5EF4-FFF2-40B4-BE49-F238E27FC236}">
                  <a16:creationId xmlns:a16="http://schemas.microsoft.com/office/drawing/2014/main" id="{4C2D209B-0EA5-194C-8642-5B2CBBDA9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" y="1920"/>
              <a:ext cx="2496" cy="1104"/>
            </a:xfrm>
            <a:custGeom>
              <a:avLst/>
              <a:gdLst>
                <a:gd name="T0" fmla="*/ 2496 w 816"/>
                <a:gd name="T1" fmla="*/ 0 h 1104"/>
                <a:gd name="T2" fmla="*/ 734 w 816"/>
                <a:gd name="T3" fmla="*/ 432 h 1104"/>
                <a:gd name="T4" fmla="*/ 0 w 816"/>
                <a:gd name="T5" fmla="*/ 1104 h 110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6" h="1104">
                  <a:moveTo>
                    <a:pt x="816" y="0"/>
                  </a:moveTo>
                  <a:cubicBezTo>
                    <a:pt x="595" y="124"/>
                    <a:pt x="375" y="248"/>
                    <a:pt x="240" y="432"/>
                  </a:cubicBezTo>
                  <a:cubicBezTo>
                    <a:pt x="104" y="615"/>
                    <a:pt x="40" y="992"/>
                    <a:pt x="0" y="1104"/>
                  </a:cubicBezTo>
                </a:path>
              </a:pathLst>
            </a:custGeom>
            <a:noFill/>
            <a:ln w="28575" cmpd="sng">
              <a:solidFill>
                <a:schemeClr val="tx2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5134" name="Freeform 14">
              <a:extLst>
                <a:ext uri="{FF2B5EF4-FFF2-40B4-BE49-F238E27FC236}">
                  <a16:creationId xmlns:a16="http://schemas.microsoft.com/office/drawing/2014/main" id="{E7F067F5-E1D3-094C-BC5A-2E22E3E939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2" y="1920"/>
              <a:ext cx="1488" cy="1104"/>
            </a:xfrm>
            <a:custGeom>
              <a:avLst/>
              <a:gdLst>
                <a:gd name="T0" fmla="*/ 1488 w 816"/>
                <a:gd name="T1" fmla="*/ 0 h 1104"/>
                <a:gd name="T2" fmla="*/ 438 w 816"/>
                <a:gd name="T3" fmla="*/ 432 h 1104"/>
                <a:gd name="T4" fmla="*/ 0 w 816"/>
                <a:gd name="T5" fmla="*/ 1104 h 1104"/>
                <a:gd name="T6" fmla="*/ 0 60000 65536"/>
                <a:gd name="T7" fmla="*/ 0 60000 65536"/>
                <a:gd name="T8" fmla="*/ 0 60000 6553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0" t="0" r="r" b="b"/>
              <a:pathLst>
                <a:path w="816" h="1104">
                  <a:moveTo>
                    <a:pt x="816" y="0"/>
                  </a:moveTo>
                  <a:cubicBezTo>
                    <a:pt x="595" y="124"/>
                    <a:pt x="375" y="248"/>
                    <a:pt x="240" y="432"/>
                  </a:cubicBezTo>
                  <a:cubicBezTo>
                    <a:pt x="104" y="615"/>
                    <a:pt x="40" y="992"/>
                    <a:pt x="0" y="1104"/>
                  </a:cubicBezTo>
                </a:path>
              </a:pathLst>
            </a:custGeom>
            <a:noFill/>
            <a:ln w="28575" cmpd="sng">
              <a:solidFill>
                <a:schemeClr val="tx2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tx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24581" name="TextBox 15">
            <a:extLst>
              <a:ext uri="{FF2B5EF4-FFF2-40B4-BE49-F238E27FC236}">
                <a16:creationId xmlns:a16="http://schemas.microsoft.com/office/drawing/2014/main" id="{AACD080F-6DC7-284D-8AB6-4F266A4735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73475" y="388938"/>
            <a:ext cx="1782763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First Step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649993E-703B-1441-8AD9-CF85978AA8F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53"/>
    </mc:Choice>
    <mc:Fallback xmlns="">
      <p:transition spd="slow" advTm="29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>
            <a:extLst>
              <a:ext uri="{FF2B5EF4-FFF2-40B4-BE49-F238E27FC236}">
                <a16:creationId xmlns:a16="http://schemas.microsoft.com/office/drawing/2014/main" id="{86182556-8A8B-A447-90C7-5EEAF9FB2A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295400"/>
            <a:ext cx="8763000" cy="2020888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de-DE" sz="2200">
                <a:solidFill>
                  <a:schemeClr val="tx2"/>
                </a:solidFill>
                <a:latin typeface="Times New Roman" panose="02020603050405020304" pitchFamily="18" charset="0"/>
              </a:rPr>
              <a:t>After we have joined two species in a subtree we have to compute the distances from every other node to the new subtree. We do this with a simple average of distances:</a:t>
            </a:r>
            <a:endParaRPr lang="en-GB" altLang="de-DE" sz="2000">
              <a:solidFill>
                <a:schemeClr val="tx2"/>
              </a:solidFill>
              <a:latin typeface="Times New Roman" panose="02020603050405020304" pitchFamily="18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GB" altLang="de-DE" sz="2000" i="1">
                <a:solidFill>
                  <a:schemeClr val="tx2"/>
                </a:solidFill>
                <a:latin typeface="Times New Roman" panose="02020603050405020304" pitchFamily="18" charset="0"/>
              </a:rPr>
              <a:t>Dist[Spinach, MonHum]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de-DE" sz="2000">
                <a:solidFill>
                  <a:schemeClr val="tx2"/>
                </a:solidFill>
                <a:latin typeface="Times New Roman" panose="02020603050405020304" pitchFamily="18" charset="0"/>
              </a:rPr>
              <a:t>	= (Dist[Spinach, Monkey] + Dist[Spinach, Human])/2 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en-GB" altLang="de-DE" sz="2000">
                <a:solidFill>
                  <a:schemeClr val="tx2"/>
                </a:solidFill>
                <a:latin typeface="Times New Roman" panose="02020603050405020304" pitchFamily="18" charset="0"/>
              </a:rPr>
              <a:t>	= (90.8 + 86.3)/2 = 88.55 </a:t>
            </a:r>
          </a:p>
        </p:txBody>
      </p:sp>
      <p:sp>
        <p:nvSpPr>
          <p:cNvPr id="25602" name="Text Box 3">
            <a:extLst>
              <a:ext uri="{FF2B5EF4-FFF2-40B4-BE49-F238E27FC236}">
                <a16:creationId xmlns:a16="http://schemas.microsoft.com/office/drawing/2014/main" id="{87790B1E-7736-4043-A576-B2E08456C9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67400" y="40386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Mon-Hum</a:t>
            </a:r>
          </a:p>
        </p:txBody>
      </p:sp>
      <p:sp>
        <p:nvSpPr>
          <p:cNvPr id="25603" name="Line 4">
            <a:extLst>
              <a:ext uri="{FF2B5EF4-FFF2-40B4-BE49-F238E27FC236}">
                <a16:creationId xmlns:a16="http://schemas.microsoft.com/office/drawing/2014/main" id="{BF2A1C6F-2E9B-C649-8DAC-8F5269B2B3D4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0" y="4572000"/>
            <a:ext cx="12192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5604" name="Line 5">
            <a:extLst>
              <a:ext uri="{FF2B5EF4-FFF2-40B4-BE49-F238E27FC236}">
                <a16:creationId xmlns:a16="http://schemas.microsoft.com/office/drawing/2014/main" id="{7F32FE3E-D1B7-304E-A944-2A0ED75A8CF9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029200" y="4572000"/>
            <a:ext cx="1066800" cy="1371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5605" name="Text Box 6">
            <a:extLst>
              <a:ext uri="{FF2B5EF4-FFF2-40B4-BE49-F238E27FC236}">
                <a16:creationId xmlns:a16="http://schemas.microsoft.com/office/drawing/2014/main" id="{C13E4941-3972-A448-9642-2CFD8889AA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10400" y="5943600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Monkey</a:t>
            </a:r>
          </a:p>
        </p:txBody>
      </p:sp>
      <p:sp>
        <p:nvSpPr>
          <p:cNvPr id="25606" name="Text Box 7">
            <a:extLst>
              <a:ext uri="{FF2B5EF4-FFF2-40B4-BE49-F238E27FC236}">
                <a16:creationId xmlns:a16="http://schemas.microsoft.com/office/drawing/2014/main" id="{7B93FEC5-4AB6-164B-BF74-9683F1564D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59436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Human</a:t>
            </a:r>
          </a:p>
        </p:txBody>
      </p:sp>
      <p:sp>
        <p:nvSpPr>
          <p:cNvPr id="25607" name="Line 8">
            <a:extLst>
              <a:ext uri="{FF2B5EF4-FFF2-40B4-BE49-F238E27FC236}">
                <a16:creationId xmlns:a16="http://schemas.microsoft.com/office/drawing/2014/main" id="{8FD6B87E-B989-F84B-8632-E22AB02614F6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5029200" y="3505200"/>
            <a:ext cx="1066800" cy="1066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5608" name="Line 9">
            <a:extLst>
              <a:ext uri="{FF2B5EF4-FFF2-40B4-BE49-F238E27FC236}">
                <a16:creationId xmlns:a16="http://schemas.microsoft.com/office/drawing/2014/main" id="{3E9CF9C8-AAE1-9349-8222-17C6B29CCD62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048000" y="3505200"/>
            <a:ext cx="1981200" cy="2438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5609" name="Text Box 10">
            <a:extLst>
              <a:ext uri="{FF2B5EF4-FFF2-40B4-BE49-F238E27FC236}">
                <a16:creationId xmlns:a16="http://schemas.microsoft.com/office/drawing/2014/main" id="{7E56F5C5-F606-4749-A8D8-8D1EB06EFD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5943600"/>
            <a:ext cx="1828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Spinach</a:t>
            </a:r>
          </a:p>
        </p:txBody>
      </p:sp>
      <p:grpSp>
        <p:nvGrpSpPr>
          <p:cNvPr id="6155" name="Group 11">
            <a:extLst>
              <a:ext uri="{FF2B5EF4-FFF2-40B4-BE49-F238E27FC236}">
                <a16:creationId xmlns:a16="http://schemas.microsoft.com/office/drawing/2014/main" id="{579E9631-25CF-BD45-BA2D-228C90B05E31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3505200"/>
            <a:ext cx="4267200" cy="2438400"/>
            <a:chOff x="1920" y="2208"/>
            <a:chExt cx="2688" cy="1536"/>
          </a:xfrm>
        </p:grpSpPr>
        <p:sp>
          <p:nvSpPr>
            <p:cNvPr id="25619" name="Line 12">
              <a:extLst>
                <a:ext uri="{FF2B5EF4-FFF2-40B4-BE49-F238E27FC236}">
                  <a16:creationId xmlns:a16="http://schemas.microsoft.com/office/drawing/2014/main" id="{33369626-B091-E146-875F-B6FF4F85939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168" y="2208"/>
              <a:ext cx="1440" cy="1536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5620" name="Line 13">
              <a:extLst>
                <a:ext uri="{FF2B5EF4-FFF2-40B4-BE49-F238E27FC236}">
                  <a16:creationId xmlns:a16="http://schemas.microsoft.com/office/drawing/2014/main" id="{77AF5A95-BA78-1F43-996F-E2EA3B564A19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20" y="2208"/>
              <a:ext cx="1248" cy="1536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</p:grpSp>
      <p:grpSp>
        <p:nvGrpSpPr>
          <p:cNvPr id="6158" name="Group 14">
            <a:extLst>
              <a:ext uri="{FF2B5EF4-FFF2-40B4-BE49-F238E27FC236}">
                <a16:creationId xmlns:a16="http://schemas.microsoft.com/office/drawing/2014/main" id="{12DD7487-BDFD-BC46-9332-8BDE31514272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3505200"/>
            <a:ext cx="3048000" cy="2438400"/>
            <a:chOff x="1920" y="2208"/>
            <a:chExt cx="1920" cy="1536"/>
          </a:xfrm>
        </p:grpSpPr>
        <p:sp>
          <p:nvSpPr>
            <p:cNvPr id="25616" name="Line 15">
              <a:extLst>
                <a:ext uri="{FF2B5EF4-FFF2-40B4-BE49-F238E27FC236}">
                  <a16:creationId xmlns:a16="http://schemas.microsoft.com/office/drawing/2014/main" id="{812227CC-E016-B14B-8CDC-38816ECD951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168" y="2880"/>
              <a:ext cx="672" cy="864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5617" name="Line 16">
              <a:extLst>
                <a:ext uri="{FF2B5EF4-FFF2-40B4-BE49-F238E27FC236}">
                  <a16:creationId xmlns:a16="http://schemas.microsoft.com/office/drawing/2014/main" id="{BD378BC8-756B-FE46-86A2-B83A5DD46A4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168" y="2208"/>
              <a:ext cx="672" cy="672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5618" name="Line 17">
              <a:extLst>
                <a:ext uri="{FF2B5EF4-FFF2-40B4-BE49-F238E27FC236}">
                  <a16:creationId xmlns:a16="http://schemas.microsoft.com/office/drawing/2014/main" id="{B9CFBD12-08FE-6044-A7CA-0A17FBF9536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20" y="2208"/>
              <a:ext cx="1248" cy="1536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</p:grpSp>
      <p:grpSp>
        <p:nvGrpSpPr>
          <p:cNvPr id="6162" name="Group 18">
            <a:extLst>
              <a:ext uri="{FF2B5EF4-FFF2-40B4-BE49-F238E27FC236}">
                <a16:creationId xmlns:a16="http://schemas.microsoft.com/office/drawing/2014/main" id="{67CE8B0A-6142-CF41-B8FB-15D525D1613C}"/>
              </a:ext>
            </a:extLst>
          </p:cNvPr>
          <p:cNvGrpSpPr>
            <a:grpSpLocks/>
          </p:cNvGrpSpPr>
          <p:nvPr/>
        </p:nvGrpSpPr>
        <p:grpSpPr bwMode="auto">
          <a:xfrm>
            <a:off x="3048000" y="3505200"/>
            <a:ext cx="3048000" cy="2438400"/>
            <a:chOff x="1920" y="2208"/>
            <a:chExt cx="1920" cy="1536"/>
          </a:xfrm>
        </p:grpSpPr>
        <p:sp>
          <p:nvSpPr>
            <p:cNvPr id="25614" name="Line 19">
              <a:extLst>
                <a:ext uri="{FF2B5EF4-FFF2-40B4-BE49-F238E27FC236}">
                  <a16:creationId xmlns:a16="http://schemas.microsoft.com/office/drawing/2014/main" id="{0E4F390A-0E0B-0046-B294-97A989112FF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3168" y="2208"/>
              <a:ext cx="672" cy="672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5615" name="Line 20">
              <a:extLst>
                <a:ext uri="{FF2B5EF4-FFF2-40B4-BE49-F238E27FC236}">
                  <a16:creationId xmlns:a16="http://schemas.microsoft.com/office/drawing/2014/main" id="{09FDEF9A-91FA-304C-9628-39D69883D451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920" y="2208"/>
              <a:ext cx="1248" cy="1536"/>
            </a:xfrm>
            <a:prstGeom prst="line">
              <a:avLst/>
            </a:prstGeom>
            <a:noFill/>
            <a:ln w="38100">
              <a:solidFill>
                <a:srgbClr val="000099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</p:grpSp>
      <p:sp>
        <p:nvSpPr>
          <p:cNvPr id="25613" name="TextBox 23">
            <a:extLst>
              <a:ext uri="{FF2B5EF4-FFF2-40B4-BE49-F238E27FC236}">
                <a16:creationId xmlns:a16="http://schemas.microsoft.com/office/drawing/2014/main" id="{43B6DCF7-F778-0044-A593-D4D0762CAA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47875" y="388938"/>
            <a:ext cx="5033963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Calculation of new distances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F8EE25C-D209-3E4A-89BE-186E9D758D8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95"/>
    </mc:Choice>
    <mc:Fallback xmlns="">
      <p:transition spd="slow" advTm="193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615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158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625" name="Object 2">
            <a:extLst>
              <a:ext uri="{FF2B5EF4-FFF2-40B4-BE49-F238E27FC236}">
                <a16:creationId xmlns:a16="http://schemas.microsoft.com/office/drawing/2014/main" id="{E35AACB4-BE0C-1D4C-8765-78A4534D8BB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1524000"/>
          <a:ext cx="8915400" cy="2189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8" name="Document" r:id="rId6" imgW="5626100" imgH="1384300" progId="Word.Document.8">
                  <p:embed/>
                </p:oleObj>
              </mc:Choice>
              <mc:Fallback>
                <p:oleObj name="Document" r:id="rId6" imgW="5626100" imgH="138430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1524000"/>
                        <a:ext cx="8915400" cy="218916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2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A4CC6692-4E4F-D249-8697-FFD8AF6C2458}"/>
              </a:ext>
            </a:extLst>
          </p:cNvPr>
          <p:cNvGrpSpPr>
            <a:grpSpLocks/>
          </p:cNvGrpSpPr>
          <p:nvPr/>
        </p:nvGrpSpPr>
        <p:grpSpPr bwMode="auto">
          <a:xfrm>
            <a:off x="533400" y="3886200"/>
            <a:ext cx="8077200" cy="2133600"/>
            <a:chOff x="533400" y="3886200"/>
            <a:chExt cx="8077200" cy="2133600"/>
          </a:xfrm>
        </p:grpSpPr>
        <p:sp>
          <p:nvSpPr>
            <p:cNvPr id="26628" name="Text Box 6">
              <a:extLst>
                <a:ext uri="{FF2B5EF4-FFF2-40B4-BE49-F238E27FC236}">
                  <a16:creationId xmlns:a16="http://schemas.microsoft.com/office/drawing/2014/main" id="{13C29B4C-FEA0-E74C-9C6C-A6C3342F94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76800" y="5562600"/>
              <a:ext cx="15240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Human</a:t>
              </a:r>
            </a:p>
          </p:txBody>
        </p:sp>
        <p:sp>
          <p:nvSpPr>
            <p:cNvPr id="26629" name="Rectangle 7">
              <a:extLst>
                <a:ext uri="{FF2B5EF4-FFF2-40B4-BE49-F238E27FC236}">
                  <a16:creationId xmlns:a16="http://schemas.microsoft.com/office/drawing/2014/main" id="{24353C58-E138-4446-9B63-D0B444A10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24200" y="5562600"/>
              <a:ext cx="1335088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Mosquito</a:t>
              </a:r>
            </a:p>
          </p:txBody>
        </p:sp>
        <p:sp>
          <p:nvSpPr>
            <p:cNvPr id="26630" name="Text Box 8">
              <a:extLst>
                <a:ext uri="{FF2B5EF4-FFF2-40B4-BE49-F238E27FC236}">
                  <a16:creationId xmlns:a16="http://schemas.microsoft.com/office/drawing/2014/main" id="{40F62A24-783F-E54F-93F8-17109F3259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00800" y="4572000"/>
              <a:ext cx="15240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Mon-Hum</a:t>
              </a:r>
            </a:p>
          </p:txBody>
        </p:sp>
        <p:sp>
          <p:nvSpPr>
            <p:cNvPr id="26631" name="Line 9">
              <a:extLst>
                <a:ext uri="{FF2B5EF4-FFF2-40B4-BE49-F238E27FC236}">
                  <a16:creationId xmlns:a16="http://schemas.microsoft.com/office/drawing/2014/main" id="{AF214A48-3783-7444-9478-3F814211E10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181600" y="4343400"/>
              <a:ext cx="2590800" cy="129540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6632" name="Line 10">
              <a:extLst>
                <a:ext uri="{FF2B5EF4-FFF2-40B4-BE49-F238E27FC236}">
                  <a16:creationId xmlns:a16="http://schemas.microsoft.com/office/drawing/2014/main" id="{2064A57A-D36B-AC49-8E73-2A9301B16D3B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5486400" y="4953000"/>
              <a:ext cx="990600" cy="68580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6633" name="Text Box 11">
              <a:extLst>
                <a:ext uri="{FF2B5EF4-FFF2-40B4-BE49-F238E27FC236}">
                  <a16:creationId xmlns:a16="http://schemas.microsoft.com/office/drawing/2014/main" id="{C237C63C-B7D1-4D40-9A61-3B664F12793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239000" y="5562600"/>
              <a:ext cx="13716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Monkey</a:t>
              </a:r>
            </a:p>
          </p:txBody>
        </p:sp>
        <p:sp>
          <p:nvSpPr>
            <p:cNvPr id="26634" name="Text Box 12">
              <a:extLst>
                <a:ext uri="{FF2B5EF4-FFF2-40B4-BE49-F238E27FC236}">
                  <a16:creationId xmlns:a16="http://schemas.microsoft.com/office/drawing/2014/main" id="{BC1C9100-F320-EA46-A497-630CF056FD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00200" y="5562600"/>
              <a:ext cx="16002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Spinach</a:t>
              </a:r>
            </a:p>
          </p:txBody>
        </p:sp>
        <p:sp>
          <p:nvSpPr>
            <p:cNvPr id="26635" name="Rectangle 13">
              <a:extLst>
                <a:ext uri="{FF2B5EF4-FFF2-40B4-BE49-F238E27FC236}">
                  <a16:creationId xmlns:a16="http://schemas.microsoft.com/office/drawing/2014/main" id="{30B01CE6-71F0-4741-967B-9781A17B5E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3400" y="5562600"/>
              <a:ext cx="7239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Rice</a:t>
              </a:r>
            </a:p>
          </p:txBody>
        </p:sp>
        <p:sp>
          <p:nvSpPr>
            <p:cNvPr id="26636" name="Line 14">
              <a:extLst>
                <a:ext uri="{FF2B5EF4-FFF2-40B4-BE49-F238E27FC236}">
                  <a16:creationId xmlns:a16="http://schemas.microsoft.com/office/drawing/2014/main" id="{4C432300-A775-B14C-BD31-F8F780981E2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3581400" y="4343400"/>
              <a:ext cx="1600200" cy="1219200"/>
            </a:xfrm>
            <a:prstGeom prst="line">
              <a:avLst/>
            </a:prstGeom>
            <a:noFill/>
            <a:ln w="9525">
              <a:solidFill>
                <a:schemeClr val="tx2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CH"/>
            </a:p>
          </p:txBody>
        </p:sp>
        <p:sp>
          <p:nvSpPr>
            <p:cNvPr id="26637" name="Text Box 15">
              <a:extLst>
                <a:ext uri="{FF2B5EF4-FFF2-40B4-BE49-F238E27FC236}">
                  <a16:creationId xmlns:a16="http://schemas.microsoft.com/office/drawing/2014/main" id="{01F289E2-0DAA-CF46-B467-BC8567E02D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81600" y="3886200"/>
              <a:ext cx="25908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spcBef>
                  <a:spcPct val="50000"/>
                </a:spcBef>
                <a:buFontTx/>
                <a:buNone/>
              </a:pPr>
              <a:r>
                <a:rPr lang="en-GB" altLang="de-DE" sz="2400" i="1">
                  <a:solidFill>
                    <a:schemeClr val="tx2"/>
                  </a:solidFill>
                  <a:latin typeface="Times" pitchFamily="2" charset="0"/>
                </a:rPr>
                <a:t>Mos-(Mon-Hum)</a:t>
              </a:r>
            </a:p>
          </p:txBody>
        </p:sp>
        <p:sp>
          <p:nvSpPr>
            <p:cNvPr id="7184" name="Freeform 16">
              <a:extLst>
                <a:ext uri="{FF2B5EF4-FFF2-40B4-BE49-F238E27FC236}">
                  <a16:creationId xmlns:a16="http://schemas.microsoft.com/office/drawing/2014/main" id="{C10DC739-E849-6448-AC1D-380776918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3600" y="4089400"/>
              <a:ext cx="2971800" cy="1397000"/>
            </a:xfrm>
            <a:custGeom>
              <a:avLst/>
              <a:gdLst>
                <a:gd name="T0" fmla="*/ 2971800 w 1872"/>
                <a:gd name="T1" fmla="*/ 25400 h 880"/>
                <a:gd name="T2" fmla="*/ 2057400 w 1872"/>
                <a:gd name="T3" fmla="*/ 101600 h 880"/>
                <a:gd name="T4" fmla="*/ 685800 w 1872"/>
                <a:gd name="T5" fmla="*/ 635000 h 880"/>
                <a:gd name="T6" fmla="*/ 0 w 1872"/>
                <a:gd name="T7" fmla="*/ 1397000 h 88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872" h="880">
                  <a:moveTo>
                    <a:pt x="1872" y="16"/>
                  </a:moveTo>
                  <a:cubicBezTo>
                    <a:pt x="1703" y="8"/>
                    <a:pt x="1535" y="0"/>
                    <a:pt x="1296" y="64"/>
                  </a:cubicBezTo>
                  <a:cubicBezTo>
                    <a:pt x="1056" y="127"/>
                    <a:pt x="647" y="264"/>
                    <a:pt x="432" y="400"/>
                  </a:cubicBezTo>
                  <a:cubicBezTo>
                    <a:pt x="216" y="535"/>
                    <a:pt x="108" y="707"/>
                    <a:pt x="0" y="880"/>
                  </a:cubicBez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7185" name="Freeform 17">
              <a:extLst>
                <a:ext uri="{FF2B5EF4-FFF2-40B4-BE49-F238E27FC236}">
                  <a16:creationId xmlns:a16="http://schemas.microsoft.com/office/drawing/2014/main" id="{67A3A83F-E43F-0245-BE4B-72C3352FD0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14400" y="4114800"/>
              <a:ext cx="4191000" cy="1447800"/>
            </a:xfrm>
            <a:custGeom>
              <a:avLst/>
              <a:gdLst>
                <a:gd name="T0" fmla="*/ 4191000 w 1872"/>
                <a:gd name="T1" fmla="*/ 26324 h 880"/>
                <a:gd name="T2" fmla="*/ 2901462 w 1872"/>
                <a:gd name="T3" fmla="*/ 105295 h 880"/>
                <a:gd name="T4" fmla="*/ 967154 w 1872"/>
                <a:gd name="T5" fmla="*/ 658091 h 880"/>
                <a:gd name="T6" fmla="*/ 0 w 1872"/>
                <a:gd name="T7" fmla="*/ 1447800 h 88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872" h="880">
                  <a:moveTo>
                    <a:pt x="1872" y="16"/>
                  </a:moveTo>
                  <a:cubicBezTo>
                    <a:pt x="1703" y="8"/>
                    <a:pt x="1535" y="0"/>
                    <a:pt x="1296" y="64"/>
                  </a:cubicBezTo>
                  <a:cubicBezTo>
                    <a:pt x="1056" y="127"/>
                    <a:pt x="647" y="264"/>
                    <a:pt x="432" y="400"/>
                  </a:cubicBezTo>
                  <a:cubicBezTo>
                    <a:pt x="216" y="535"/>
                    <a:pt x="108" y="707"/>
                    <a:pt x="0" y="880"/>
                  </a:cubicBezTo>
                </a:path>
              </a:pathLst>
            </a:custGeom>
            <a:noFill/>
            <a:ln w="19050">
              <a:solidFill>
                <a:schemeClr val="tx2"/>
              </a:solidFill>
              <a:round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7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eaLnBrk="1" hangingPunct="1">
                <a:defRPr/>
              </a:pPr>
              <a:endParaRPr lang="en-US"/>
            </a:p>
          </p:txBody>
        </p:sp>
      </p:grpSp>
      <p:sp>
        <p:nvSpPr>
          <p:cNvPr id="26627" name="TextBox 19">
            <a:extLst>
              <a:ext uri="{FF2B5EF4-FFF2-40B4-BE49-F238E27FC236}">
                <a16:creationId xmlns:a16="http://schemas.microsoft.com/office/drawing/2014/main" id="{0E452400-656D-C340-8EBC-8DE603D64C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00450" y="388938"/>
            <a:ext cx="1930400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Next cycle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6F97975-A2E3-E549-A52E-00BCAA95FA61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06"/>
    </mc:Choice>
    <mc:Fallback xmlns="">
      <p:transition spd="slow" advTm="154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649" name="Object 2">
            <a:extLst>
              <a:ext uri="{FF2B5EF4-FFF2-40B4-BE49-F238E27FC236}">
                <a16:creationId xmlns:a16="http://schemas.microsoft.com/office/drawing/2014/main" id="{7389A8A1-785B-754E-BCEB-61AC3B76F24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52400" y="1371600"/>
          <a:ext cx="8991600" cy="1163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3" name="Document" r:id="rId5" imgW="5626100" imgH="723900" progId="Word.Document.8">
                  <p:embed/>
                </p:oleObj>
              </mc:Choice>
              <mc:Fallback>
                <p:oleObj name="Document" r:id="rId5" imgW="5626100" imgH="723900" progId="Word.Document.8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371600"/>
                        <a:ext cx="8991600" cy="1163638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2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650" name="Text Box 3">
            <a:extLst>
              <a:ext uri="{FF2B5EF4-FFF2-40B4-BE49-F238E27FC236}">
                <a16:creationId xmlns:a16="http://schemas.microsoft.com/office/drawing/2014/main" id="{8DA13AFC-DE31-984A-AAD8-6483817617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6800" y="55626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Human</a:t>
            </a:r>
          </a:p>
        </p:txBody>
      </p:sp>
      <p:sp>
        <p:nvSpPr>
          <p:cNvPr id="27651" name="Rectangle 4">
            <a:extLst>
              <a:ext uri="{FF2B5EF4-FFF2-40B4-BE49-F238E27FC236}">
                <a16:creationId xmlns:a16="http://schemas.microsoft.com/office/drawing/2014/main" id="{5BFD6B00-7006-D34B-9079-DFB8BFD324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5562600"/>
            <a:ext cx="13350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Mosquito</a:t>
            </a:r>
          </a:p>
        </p:txBody>
      </p:sp>
      <p:sp>
        <p:nvSpPr>
          <p:cNvPr id="27652" name="Text Box 5">
            <a:extLst>
              <a:ext uri="{FF2B5EF4-FFF2-40B4-BE49-F238E27FC236}">
                <a16:creationId xmlns:a16="http://schemas.microsoft.com/office/drawing/2014/main" id="{143591E1-3230-8544-9B3E-83EF698515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00800" y="457200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Mon-Hum</a:t>
            </a:r>
          </a:p>
        </p:txBody>
      </p:sp>
      <p:sp>
        <p:nvSpPr>
          <p:cNvPr id="27653" name="Line 6">
            <a:extLst>
              <a:ext uri="{FF2B5EF4-FFF2-40B4-BE49-F238E27FC236}">
                <a16:creationId xmlns:a16="http://schemas.microsoft.com/office/drawing/2014/main" id="{24D54583-2432-C640-9223-6519566819B6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3352800"/>
            <a:ext cx="4648200" cy="22860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7654" name="Line 7">
            <a:extLst>
              <a:ext uri="{FF2B5EF4-FFF2-40B4-BE49-F238E27FC236}">
                <a16:creationId xmlns:a16="http://schemas.microsoft.com/office/drawing/2014/main" id="{51FD214D-E56D-184D-BE4B-42B7B234F62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5486400" y="4953000"/>
            <a:ext cx="990600" cy="6858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7655" name="Text Box 8">
            <a:extLst>
              <a:ext uri="{FF2B5EF4-FFF2-40B4-BE49-F238E27FC236}">
                <a16:creationId xmlns:a16="http://schemas.microsoft.com/office/drawing/2014/main" id="{A5F6C370-6231-F24D-8630-3D978D478D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9000" y="5562600"/>
            <a:ext cx="13716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Monkey</a:t>
            </a:r>
          </a:p>
        </p:txBody>
      </p:sp>
      <p:sp>
        <p:nvSpPr>
          <p:cNvPr id="27656" name="Text Box 9">
            <a:extLst>
              <a:ext uri="{FF2B5EF4-FFF2-40B4-BE49-F238E27FC236}">
                <a16:creationId xmlns:a16="http://schemas.microsoft.com/office/drawing/2014/main" id="{4708F0C9-5DAD-744C-8EAF-8C6F1875C9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00200" y="5562600"/>
            <a:ext cx="1600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Spinach</a:t>
            </a:r>
          </a:p>
        </p:txBody>
      </p:sp>
      <p:sp>
        <p:nvSpPr>
          <p:cNvPr id="27657" name="Rectangle 10">
            <a:extLst>
              <a:ext uri="{FF2B5EF4-FFF2-40B4-BE49-F238E27FC236}">
                <a16:creationId xmlns:a16="http://schemas.microsoft.com/office/drawing/2014/main" id="{765257C9-19AF-FA42-AA78-862D5B6C2E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5562600"/>
            <a:ext cx="7239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Rice</a:t>
            </a:r>
          </a:p>
        </p:txBody>
      </p:sp>
      <p:sp>
        <p:nvSpPr>
          <p:cNvPr id="27658" name="Line 11">
            <a:extLst>
              <a:ext uri="{FF2B5EF4-FFF2-40B4-BE49-F238E27FC236}">
                <a16:creationId xmlns:a16="http://schemas.microsoft.com/office/drawing/2014/main" id="{0565726B-9C50-B641-A249-9DF4549853F3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581400" y="4343400"/>
            <a:ext cx="1600200" cy="12192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7659" name="Text Box 12">
            <a:extLst>
              <a:ext uri="{FF2B5EF4-FFF2-40B4-BE49-F238E27FC236}">
                <a16:creationId xmlns:a16="http://schemas.microsoft.com/office/drawing/2014/main" id="{A18DB292-C5FC-B641-A13F-63063F75BE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1600" y="3886200"/>
            <a:ext cx="2590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 i="1">
                <a:solidFill>
                  <a:schemeClr val="tx2"/>
                </a:solidFill>
                <a:latin typeface="Times" pitchFamily="2" charset="0"/>
              </a:rPr>
              <a:t>Mos-(Mon-Hum)</a:t>
            </a:r>
          </a:p>
        </p:txBody>
      </p:sp>
      <p:sp>
        <p:nvSpPr>
          <p:cNvPr id="27660" name="Line 13">
            <a:extLst>
              <a:ext uri="{FF2B5EF4-FFF2-40B4-BE49-F238E27FC236}">
                <a16:creationId xmlns:a16="http://schemas.microsoft.com/office/drawing/2014/main" id="{8DCEF437-81DB-184F-A846-CED3BD7BC3BF}"/>
              </a:ext>
            </a:extLst>
          </p:cNvPr>
          <p:cNvSpPr>
            <a:spLocks noChangeShapeType="1"/>
          </p:cNvSpPr>
          <p:nvPr/>
        </p:nvSpPr>
        <p:spPr bwMode="auto">
          <a:xfrm flipH="1" flipV="1">
            <a:off x="1600200" y="4876800"/>
            <a:ext cx="685800" cy="6858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7661" name="Line 14">
            <a:extLst>
              <a:ext uri="{FF2B5EF4-FFF2-40B4-BE49-F238E27FC236}">
                <a16:creationId xmlns:a16="http://schemas.microsoft.com/office/drawing/2014/main" id="{B48AB958-0749-5445-B71F-5D5EA40B63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914400" y="3352800"/>
            <a:ext cx="2209800" cy="2209800"/>
          </a:xfrm>
          <a:prstGeom prst="line">
            <a:avLst/>
          </a:prstGeom>
          <a:noFill/>
          <a:ln w="9525">
            <a:solidFill>
              <a:schemeClr val="tx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CH"/>
          </a:p>
        </p:txBody>
      </p:sp>
      <p:sp>
        <p:nvSpPr>
          <p:cNvPr id="27662" name="Text Box 15">
            <a:extLst>
              <a:ext uri="{FF2B5EF4-FFF2-40B4-BE49-F238E27FC236}">
                <a16:creationId xmlns:a16="http://schemas.microsoft.com/office/drawing/2014/main" id="{E6F92FD1-6845-4440-A6D3-B92B82AD43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4343400"/>
            <a:ext cx="1828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>
                <a:solidFill>
                  <a:schemeClr val="tx2"/>
                </a:solidFill>
                <a:latin typeface="Times" pitchFamily="2" charset="0"/>
              </a:rPr>
              <a:t>Spin-Rice</a:t>
            </a:r>
          </a:p>
        </p:txBody>
      </p:sp>
      <p:sp>
        <p:nvSpPr>
          <p:cNvPr id="27663" name="Text Box 16">
            <a:extLst>
              <a:ext uri="{FF2B5EF4-FFF2-40B4-BE49-F238E27FC236}">
                <a16:creationId xmlns:a16="http://schemas.microsoft.com/office/drawing/2014/main" id="{F41E83E8-FD4C-9348-9FFA-2F2BF1B76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2667000"/>
            <a:ext cx="426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  <a:buFontTx/>
              <a:buNone/>
            </a:pPr>
            <a:r>
              <a:rPr lang="en-GB" altLang="de-DE" sz="2400">
                <a:solidFill>
                  <a:schemeClr val="tx2"/>
                </a:solidFill>
                <a:latin typeface="Times" pitchFamily="2" charset="0"/>
              </a:rPr>
              <a:t>(Spin-Rice)-(Mos-(Mon-Hum))</a:t>
            </a:r>
          </a:p>
        </p:txBody>
      </p:sp>
      <p:sp>
        <p:nvSpPr>
          <p:cNvPr id="27664" name="TextBox 18">
            <a:extLst>
              <a:ext uri="{FF2B5EF4-FFF2-40B4-BE49-F238E27FC236}">
                <a16:creationId xmlns:a16="http://schemas.microsoft.com/office/drawing/2014/main" id="{313AA149-1535-9641-A73F-60706DD2FD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03613" y="388938"/>
            <a:ext cx="2122487" cy="585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b="1"/>
              <a:t>Last joining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B2DAB26-DBF8-E149-845B-7D426FE4029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47"/>
    </mc:Choice>
    <mc:Fallback xmlns="">
      <p:transition spd="slow" advTm="33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FE303AA-E810-1F45-919F-9409D6A801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5800" y="1400175"/>
            <a:ext cx="7772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US" altLang="de-DE" sz="2800"/>
              <a:t>The likelihood is the probability of the data given the model</a:t>
            </a:r>
          </a:p>
          <a:p>
            <a:r>
              <a:rPr lang="en-US" altLang="de-DE" sz="2800"/>
              <a:t>The probability of observing the data under the assumed model will change depending on the parameter values of the model. </a:t>
            </a:r>
          </a:p>
          <a:p>
            <a:r>
              <a:rPr lang="en-US" altLang="de-DE" sz="2800"/>
              <a:t>The aim of maximum likelihood is to choose the value of the parameter that maximizes the probability of finding the data. </a:t>
            </a:r>
          </a:p>
          <a:p>
            <a:pPr>
              <a:buFontTx/>
              <a:buNone/>
            </a:pPr>
            <a:endParaRPr lang="en-US" altLang="de-DE" sz="2800"/>
          </a:p>
        </p:txBody>
      </p:sp>
      <p:sp>
        <p:nvSpPr>
          <p:cNvPr id="28674" name="TextBox 4">
            <a:extLst>
              <a:ext uri="{FF2B5EF4-FFF2-40B4-BE49-F238E27FC236}">
                <a16:creationId xmlns:a16="http://schemas.microsoft.com/office/drawing/2014/main" id="{6C43572E-9EB2-A94B-BB6D-2A3F694CFF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8775" y="225425"/>
            <a:ext cx="841216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800" b="1"/>
              <a:t>Example for a cladistic technique: Maximum Likelihood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7D658C3-270A-C448-AC43-342549A5C6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extBox 3">
            <a:extLst>
              <a:ext uri="{FF2B5EF4-FFF2-40B4-BE49-F238E27FC236}">
                <a16:creationId xmlns:a16="http://schemas.microsoft.com/office/drawing/2014/main" id="{32933978-2B41-224D-B69D-38FAC9C080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2500" y="225425"/>
            <a:ext cx="72247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800" b="1"/>
              <a:t>What is an evolutionary model in this context 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504039-7C3D-B348-A9CE-6B68626DCC63}"/>
              </a:ext>
            </a:extLst>
          </p:cNvPr>
          <p:cNvGrpSpPr>
            <a:grpSpLocks/>
          </p:cNvGrpSpPr>
          <p:nvPr/>
        </p:nvGrpSpPr>
        <p:grpSpPr bwMode="auto">
          <a:xfrm>
            <a:off x="785813" y="1204913"/>
            <a:ext cx="7304087" cy="5216525"/>
            <a:chOff x="786175" y="1204593"/>
            <a:chExt cx="7304116" cy="521736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708860E-ACAC-044E-BDB7-D0FC934B8B02}"/>
                </a:ext>
              </a:extLst>
            </p:cNvPr>
            <p:cNvSpPr/>
            <p:nvPr/>
          </p:nvSpPr>
          <p:spPr>
            <a:xfrm>
              <a:off x="786175" y="2336662"/>
              <a:ext cx="5213371" cy="1428980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9700" name="Rectangle 2">
              <a:extLst>
                <a:ext uri="{FF2B5EF4-FFF2-40B4-BE49-F238E27FC236}">
                  <a16:creationId xmlns:a16="http://schemas.microsoft.com/office/drawing/2014/main" id="{4CFC7DD9-74D3-9F4A-BE30-A7D3F92508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175" y="2336686"/>
              <a:ext cx="5890948" cy="13234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Dayhoff matrix (Dayhoff et al., 1978)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JTT matrix (Jones et al., 1992)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mtREV matrix (Adachi and Hasegawa, 1996)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WAG matrix (Whelan and Goldman, 2001). </a:t>
              </a:r>
            </a:p>
          </p:txBody>
        </p:sp>
        <p:sp>
          <p:nvSpPr>
            <p:cNvPr id="29701" name="Rectangle 4">
              <a:extLst>
                <a:ext uri="{FF2B5EF4-FFF2-40B4-BE49-F238E27FC236}">
                  <a16:creationId xmlns:a16="http://schemas.microsoft.com/office/drawing/2014/main" id="{7AA1D245-416A-9D43-8587-AC0D21029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6175" y="1204593"/>
              <a:ext cx="6920950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“</a:t>
              </a:r>
              <a:r>
                <a:rPr lang="en-US" altLang="de-DE" sz="2400"/>
                <a:t>an empirical matrix describing the relative rates of amino acid replacements</a:t>
              </a:r>
              <a:r>
                <a:rPr lang="en-US" altLang="en-US" sz="2400"/>
                <a:t>”</a:t>
              </a:r>
              <a:endParaRPr lang="en-US" altLang="de-DE" sz="2400"/>
            </a:p>
          </p:txBody>
        </p:sp>
        <p:sp>
          <p:nvSpPr>
            <p:cNvPr id="29702" name="Rectangle 5">
              <a:extLst>
                <a:ext uri="{FF2B5EF4-FFF2-40B4-BE49-F238E27FC236}">
                  <a16:creationId xmlns:a16="http://schemas.microsoft.com/office/drawing/2014/main" id="{4171118D-51E8-1043-9879-1C394E9BB7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8576" y="4175283"/>
              <a:ext cx="7151715" cy="22466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2000"/>
                <a:t>Typically, the model has additional free </a:t>
              </a:r>
              <a:r>
                <a:rPr lang="en-US" altLang="en-US" sz="2000"/>
                <a:t>‘</a:t>
              </a:r>
              <a:r>
                <a:rPr lang="en-US" altLang="de-DE" sz="2000"/>
                <a:t>parameters</a:t>
              </a:r>
              <a:r>
                <a:rPr lang="en-US" altLang="en-US" sz="2000"/>
                <a:t>’</a:t>
              </a:r>
              <a:r>
                <a:rPr lang="en-US" altLang="de-DE" sz="2000"/>
                <a:t>: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de-DE" sz="2000"/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lang="en-US" altLang="de-DE" sz="2000"/>
                <a:t>The rate of evolution can vary across parts of the tree</a:t>
              </a:r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r>
                <a:rPr lang="en-US" altLang="de-DE" sz="2000"/>
                <a:t>The rate of evolution can vary from site to site in the protein</a:t>
              </a:r>
            </a:p>
            <a:p>
              <a:pPr eaLnBrk="1" hangingPunct="1">
                <a:spcBef>
                  <a:spcPct val="0"/>
                </a:spcBef>
                <a:buFontTx/>
                <a:buChar char="-"/>
              </a:pPr>
              <a:endParaRPr lang="en-US" altLang="de-DE" sz="20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de-DE" sz="20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de-DE" sz="2000"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21F5342-5CE3-F545-BF19-926F676D5AF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418"/>
    </mc:Choice>
    <mc:Fallback xmlns="">
      <p:transition spd="slow" advTm="141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extBox 16">
            <a:extLst>
              <a:ext uri="{FF2B5EF4-FFF2-40B4-BE49-F238E27FC236}">
                <a16:creationId xmlns:a16="http://schemas.microsoft.com/office/drawing/2014/main" id="{8700A095-1A98-504A-BB54-72336A5AB1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79550" y="225425"/>
            <a:ext cx="6170613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800" b="1"/>
              <a:t>How is maximum likelihood computed ?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97636A0-3023-A145-95D7-FFFDD0F67E68}"/>
              </a:ext>
            </a:extLst>
          </p:cNvPr>
          <p:cNvGrpSpPr>
            <a:grpSpLocks/>
          </p:cNvGrpSpPr>
          <p:nvPr/>
        </p:nvGrpSpPr>
        <p:grpSpPr bwMode="auto">
          <a:xfrm>
            <a:off x="134938" y="1225550"/>
            <a:ext cx="3403600" cy="4146550"/>
            <a:chOff x="134863" y="1224944"/>
            <a:chExt cx="3403251" cy="4146828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D4C90E2-3133-8B4E-8048-DAAB4DD41791}"/>
                </a:ext>
              </a:extLst>
            </p:cNvPr>
            <p:cNvSpPr/>
            <p:nvPr/>
          </p:nvSpPr>
          <p:spPr>
            <a:xfrm>
              <a:off x="134863" y="1224944"/>
              <a:ext cx="3403251" cy="4146828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grpSp>
          <p:nvGrpSpPr>
            <p:cNvPr id="30751" name="Group 3">
              <a:extLst>
                <a:ext uri="{FF2B5EF4-FFF2-40B4-BE49-F238E27FC236}">
                  <a16:creationId xmlns:a16="http://schemas.microsoft.com/office/drawing/2014/main" id="{DEEFAE3C-E4D5-2140-9FE6-DAA36A5B6F9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820" y="1306247"/>
              <a:ext cx="3050822" cy="3005133"/>
              <a:chOff x="624" y="1392"/>
              <a:chExt cx="1296" cy="1387"/>
            </a:xfrm>
          </p:grpSpPr>
          <p:sp>
            <p:nvSpPr>
              <p:cNvPr id="30753" name="Text Box 4">
                <a:extLst>
                  <a:ext uri="{FF2B5EF4-FFF2-40B4-BE49-F238E27FC236}">
                    <a16:creationId xmlns:a16="http://schemas.microsoft.com/office/drawing/2014/main" id="{036F674F-BA0E-2E42-9B05-90799C6F8E5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624" y="1392"/>
                <a:ext cx="288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6000" b="1">
                    <a:solidFill>
                      <a:srgbClr val="00CC00"/>
                    </a:solidFill>
                    <a:latin typeface="Courier New" panose="02070309020205020404" pitchFamily="49" charset="0"/>
                  </a:rPr>
                  <a:t>T</a:t>
                </a:r>
                <a:endParaRPr lang="en-US" altLang="de-DE" sz="6000" b="1">
                  <a:solidFill>
                    <a:srgbClr val="FF0000"/>
                  </a:solidFill>
                  <a:latin typeface="Courier New" panose="02070309020205020404" pitchFamily="49" charset="0"/>
                </a:endParaRPr>
              </a:p>
            </p:txBody>
          </p:sp>
          <p:sp>
            <p:nvSpPr>
              <p:cNvPr id="30754" name="Text Box 5">
                <a:extLst>
                  <a:ext uri="{FF2B5EF4-FFF2-40B4-BE49-F238E27FC236}">
                    <a16:creationId xmlns:a16="http://schemas.microsoft.com/office/drawing/2014/main" id="{7AFC1A6D-4543-154D-9C1F-17A85697022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60" y="1392"/>
                <a:ext cx="288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6000" b="1">
                    <a:solidFill>
                      <a:srgbClr val="00CC00"/>
                    </a:solidFill>
                    <a:latin typeface="Courier New" panose="02070309020205020404" pitchFamily="49" charset="0"/>
                  </a:rPr>
                  <a:t>T</a:t>
                </a:r>
                <a:endParaRPr lang="en-US" altLang="de-DE" sz="6000" b="1">
                  <a:solidFill>
                    <a:srgbClr val="FF0000"/>
                  </a:solidFill>
                  <a:latin typeface="Courier New" panose="02070309020205020404" pitchFamily="49" charset="0"/>
                </a:endParaRPr>
              </a:p>
            </p:txBody>
          </p:sp>
          <p:sp>
            <p:nvSpPr>
              <p:cNvPr id="30755" name="Text Box 6">
                <a:extLst>
                  <a:ext uri="{FF2B5EF4-FFF2-40B4-BE49-F238E27FC236}">
                    <a16:creationId xmlns:a16="http://schemas.microsoft.com/office/drawing/2014/main" id="{B779A3DD-8291-1B40-AE2A-F0D3B5ACF91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296" y="1392"/>
                <a:ext cx="288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6000" b="1">
                    <a:solidFill>
                      <a:srgbClr val="FF0000"/>
                    </a:solidFill>
                    <a:latin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30756" name="Text Box 7">
                <a:extLst>
                  <a:ext uri="{FF2B5EF4-FFF2-40B4-BE49-F238E27FC236}">
                    <a16:creationId xmlns:a16="http://schemas.microsoft.com/office/drawing/2014/main" id="{C96ADEBB-D1D8-0F45-9C26-00BBF83D997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632" y="1392"/>
                <a:ext cx="288" cy="2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6000" b="1">
                    <a:solidFill>
                      <a:srgbClr val="0000FF"/>
                    </a:solidFill>
                    <a:latin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30757" name="AutoShape 8">
                <a:extLst>
                  <a:ext uri="{FF2B5EF4-FFF2-40B4-BE49-F238E27FC236}">
                    <a16:creationId xmlns:a16="http://schemas.microsoft.com/office/drawing/2014/main" id="{D4EB6B50-A9AE-0047-86CC-5694F6720956}"/>
                  </a:ext>
                </a:extLst>
              </p:cNvPr>
              <p:cNvCxnSpPr>
                <a:cxnSpLocks noChangeShapeType="1"/>
                <a:stCxn id="30764" idx="0"/>
                <a:endCxn id="30753" idx="2"/>
              </p:cNvCxnSpPr>
              <p:nvPr/>
            </p:nvCxnSpPr>
            <p:spPr bwMode="auto">
              <a:xfrm flipH="1" flipV="1">
                <a:off x="768" y="1644"/>
                <a:ext cx="192" cy="228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58" name="AutoShape 9">
                <a:extLst>
                  <a:ext uri="{FF2B5EF4-FFF2-40B4-BE49-F238E27FC236}">
                    <a16:creationId xmlns:a16="http://schemas.microsoft.com/office/drawing/2014/main" id="{6EA3BACD-7ABC-1B46-9BC6-1977DB5FE4AE}"/>
                  </a:ext>
                </a:extLst>
              </p:cNvPr>
              <p:cNvCxnSpPr>
                <a:cxnSpLocks noChangeShapeType="1"/>
                <a:stCxn id="30764" idx="0"/>
                <a:endCxn id="30754" idx="2"/>
              </p:cNvCxnSpPr>
              <p:nvPr/>
            </p:nvCxnSpPr>
            <p:spPr bwMode="auto">
              <a:xfrm flipV="1">
                <a:off x="960" y="1644"/>
                <a:ext cx="144" cy="228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59" name="AutoShape 10">
                <a:extLst>
                  <a:ext uri="{FF2B5EF4-FFF2-40B4-BE49-F238E27FC236}">
                    <a16:creationId xmlns:a16="http://schemas.microsoft.com/office/drawing/2014/main" id="{44A5148A-3248-4746-8DA7-5D04A89BC454}"/>
                  </a:ext>
                </a:extLst>
              </p:cNvPr>
              <p:cNvCxnSpPr>
                <a:cxnSpLocks noChangeShapeType="1"/>
                <a:stCxn id="30765" idx="0"/>
                <a:endCxn id="30764" idx="2"/>
              </p:cNvCxnSpPr>
              <p:nvPr/>
            </p:nvCxnSpPr>
            <p:spPr bwMode="auto">
              <a:xfrm flipH="1" flipV="1">
                <a:off x="960" y="2203"/>
                <a:ext cx="312" cy="245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60" name="AutoShape 11">
                <a:extLst>
                  <a:ext uri="{FF2B5EF4-FFF2-40B4-BE49-F238E27FC236}">
                    <a16:creationId xmlns:a16="http://schemas.microsoft.com/office/drawing/2014/main" id="{6F0546F7-A8D3-4645-87B0-D82DA902CCE3}"/>
                  </a:ext>
                </a:extLst>
              </p:cNvPr>
              <p:cNvCxnSpPr>
                <a:cxnSpLocks noChangeShapeType="1"/>
                <a:stCxn id="30765" idx="0"/>
                <a:endCxn id="30763" idx="2"/>
              </p:cNvCxnSpPr>
              <p:nvPr/>
            </p:nvCxnSpPr>
            <p:spPr bwMode="auto">
              <a:xfrm flipV="1">
                <a:off x="1272" y="2203"/>
                <a:ext cx="312" cy="245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61" name="AutoShape 12">
                <a:extLst>
                  <a:ext uri="{FF2B5EF4-FFF2-40B4-BE49-F238E27FC236}">
                    <a16:creationId xmlns:a16="http://schemas.microsoft.com/office/drawing/2014/main" id="{5747587F-86C1-BB42-BB9D-8C42DA391DA5}"/>
                  </a:ext>
                </a:extLst>
              </p:cNvPr>
              <p:cNvCxnSpPr>
                <a:cxnSpLocks noChangeShapeType="1"/>
                <a:stCxn id="30763" idx="0"/>
                <a:endCxn id="30755" idx="2"/>
              </p:cNvCxnSpPr>
              <p:nvPr/>
            </p:nvCxnSpPr>
            <p:spPr bwMode="auto">
              <a:xfrm flipH="1" flipV="1">
                <a:off x="1440" y="1644"/>
                <a:ext cx="144" cy="228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62" name="AutoShape 13">
                <a:extLst>
                  <a:ext uri="{FF2B5EF4-FFF2-40B4-BE49-F238E27FC236}">
                    <a16:creationId xmlns:a16="http://schemas.microsoft.com/office/drawing/2014/main" id="{36DA75E9-F5D9-AE48-B26B-2B32C46E5756}"/>
                  </a:ext>
                </a:extLst>
              </p:cNvPr>
              <p:cNvCxnSpPr>
                <a:cxnSpLocks noChangeShapeType="1"/>
                <a:stCxn id="30763" idx="0"/>
                <a:endCxn id="30756" idx="2"/>
              </p:cNvCxnSpPr>
              <p:nvPr/>
            </p:nvCxnSpPr>
            <p:spPr bwMode="auto">
              <a:xfrm flipV="1">
                <a:off x="1584" y="1644"/>
                <a:ext cx="192" cy="228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0763" name="Text Box 14">
                <a:extLst>
                  <a:ext uri="{FF2B5EF4-FFF2-40B4-BE49-F238E27FC236}">
                    <a16:creationId xmlns:a16="http://schemas.microsoft.com/office/drawing/2014/main" id="{29375D5D-C84F-2547-83BB-2D59CBBD3E44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440" y="1872"/>
                <a:ext cx="288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b="1">
                    <a:latin typeface="Courier New" panose="02070309020205020404" pitchFamily="49" charset="0"/>
                  </a:rPr>
                  <a:t>ATGC</a:t>
                </a:r>
              </a:p>
            </p:txBody>
          </p:sp>
          <p:sp>
            <p:nvSpPr>
              <p:cNvPr id="30764" name="Text Box 15">
                <a:extLst>
                  <a:ext uri="{FF2B5EF4-FFF2-40B4-BE49-F238E27FC236}">
                    <a16:creationId xmlns:a16="http://schemas.microsoft.com/office/drawing/2014/main" id="{C456D562-0900-B243-86C9-DA8A5476D63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16" y="1872"/>
                <a:ext cx="288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b="1">
                    <a:latin typeface="Courier New" panose="02070309020205020404" pitchFamily="49" charset="0"/>
                  </a:rPr>
                  <a:t>ATGC</a:t>
                </a:r>
              </a:p>
            </p:txBody>
          </p:sp>
          <p:sp>
            <p:nvSpPr>
              <p:cNvPr id="30765" name="Text Box 16">
                <a:extLst>
                  <a:ext uri="{FF2B5EF4-FFF2-40B4-BE49-F238E27FC236}">
                    <a16:creationId xmlns:a16="http://schemas.microsoft.com/office/drawing/2014/main" id="{A02E9199-842C-7741-81F3-076C5A307E9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28" y="2448"/>
                <a:ext cx="289" cy="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b="1">
                    <a:latin typeface="Courier New" panose="02070309020205020404" pitchFamily="49" charset="0"/>
                  </a:rPr>
                  <a:t>ATGC</a:t>
                </a:r>
              </a:p>
            </p:txBody>
          </p:sp>
        </p:grpSp>
        <p:sp>
          <p:nvSpPr>
            <p:cNvPr id="30752" name="TextBox 32">
              <a:extLst>
                <a:ext uri="{FF2B5EF4-FFF2-40B4-BE49-F238E27FC236}">
                  <a16:creationId xmlns:a16="http://schemas.microsoft.com/office/drawing/2014/main" id="{79B73716-BE80-9E4D-A3E9-273ECAA654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8162" y="4536629"/>
              <a:ext cx="3319952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1) Image all ancestral possibilities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and evolutionary paths.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A47F350-883E-9B43-A0F9-770328DBDE2D}"/>
              </a:ext>
            </a:extLst>
          </p:cNvPr>
          <p:cNvGrpSpPr>
            <a:grpSpLocks/>
          </p:cNvGrpSpPr>
          <p:nvPr/>
        </p:nvGrpSpPr>
        <p:grpSpPr bwMode="auto">
          <a:xfrm>
            <a:off x="3808413" y="1214438"/>
            <a:ext cx="5335587" cy="4154487"/>
            <a:chOff x="3808193" y="1213706"/>
            <a:chExt cx="5335807" cy="4155006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1F708D0C-40DB-7F42-82B8-93DF9992FFD1}"/>
                </a:ext>
              </a:extLst>
            </p:cNvPr>
            <p:cNvSpPr/>
            <p:nvPr/>
          </p:nvSpPr>
          <p:spPr>
            <a:xfrm>
              <a:off x="3808193" y="1213706"/>
              <a:ext cx="5216740" cy="3974008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grpSp>
          <p:nvGrpSpPr>
            <p:cNvPr id="30734" name="Group 3">
              <a:extLst>
                <a:ext uri="{FF2B5EF4-FFF2-40B4-BE49-F238E27FC236}">
                  <a16:creationId xmlns:a16="http://schemas.microsoft.com/office/drawing/2014/main" id="{42991DD2-2591-BF49-B2CA-7EE3AB667AF3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052619" y="2023917"/>
              <a:ext cx="2057400" cy="2133600"/>
              <a:chOff x="2629" y="2271"/>
              <a:chExt cx="1296" cy="1344"/>
            </a:xfrm>
          </p:grpSpPr>
          <p:sp>
            <p:nvSpPr>
              <p:cNvPr id="30737" name="Text Box 4">
                <a:extLst>
                  <a:ext uri="{FF2B5EF4-FFF2-40B4-BE49-F238E27FC236}">
                    <a16:creationId xmlns:a16="http://schemas.microsoft.com/office/drawing/2014/main" id="{8531BC2D-9ED9-494D-944C-D9C48941943E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29" y="227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CC00"/>
                    </a:solidFill>
                    <a:latin typeface="Courier New" panose="02070309020205020404" pitchFamily="49" charset="0"/>
                  </a:rPr>
                  <a:t>T</a:t>
                </a:r>
                <a:endParaRPr lang="en-US" altLang="de-DE" sz="4000" b="1">
                  <a:solidFill>
                    <a:srgbClr val="FF0000"/>
                  </a:solidFill>
                  <a:latin typeface="Courier New" panose="02070309020205020404" pitchFamily="49" charset="0"/>
                </a:endParaRPr>
              </a:p>
            </p:txBody>
          </p:sp>
          <p:sp>
            <p:nvSpPr>
              <p:cNvPr id="30738" name="Text Box 5">
                <a:extLst>
                  <a:ext uri="{FF2B5EF4-FFF2-40B4-BE49-F238E27FC236}">
                    <a16:creationId xmlns:a16="http://schemas.microsoft.com/office/drawing/2014/main" id="{16F35850-7C6F-6043-ACC6-72F7009F3D4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965" y="227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CC00"/>
                    </a:solidFill>
                    <a:latin typeface="Courier New" panose="02070309020205020404" pitchFamily="49" charset="0"/>
                  </a:rPr>
                  <a:t>T</a:t>
                </a:r>
                <a:endParaRPr lang="en-US" altLang="de-DE" sz="4000" b="1">
                  <a:solidFill>
                    <a:srgbClr val="FF0000"/>
                  </a:solidFill>
                  <a:latin typeface="Courier New" panose="02070309020205020404" pitchFamily="49" charset="0"/>
                </a:endParaRPr>
              </a:p>
            </p:txBody>
          </p:sp>
          <p:sp>
            <p:nvSpPr>
              <p:cNvPr id="30739" name="Text Box 6">
                <a:extLst>
                  <a:ext uri="{FF2B5EF4-FFF2-40B4-BE49-F238E27FC236}">
                    <a16:creationId xmlns:a16="http://schemas.microsoft.com/office/drawing/2014/main" id="{F55C6C62-1208-8047-88C2-F28017EA2CC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301" y="227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FF0000"/>
                    </a:solidFill>
                    <a:latin typeface="Courier New" panose="02070309020205020404" pitchFamily="49" charset="0"/>
                  </a:rPr>
                  <a:t>A</a:t>
                </a:r>
              </a:p>
            </p:txBody>
          </p:sp>
          <p:sp>
            <p:nvSpPr>
              <p:cNvPr id="30740" name="Text Box 7">
                <a:extLst>
                  <a:ext uri="{FF2B5EF4-FFF2-40B4-BE49-F238E27FC236}">
                    <a16:creationId xmlns:a16="http://schemas.microsoft.com/office/drawing/2014/main" id="{D82D0D58-15D4-3B4C-ABA2-09EFA10EEF0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637" y="227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00FF"/>
                    </a:solidFill>
                    <a:latin typeface="Courier New" panose="02070309020205020404" pitchFamily="49" charset="0"/>
                  </a:rPr>
                  <a:t>G</a:t>
                </a:r>
              </a:p>
            </p:txBody>
          </p:sp>
          <p:cxnSp>
            <p:nvCxnSpPr>
              <p:cNvPr id="30741" name="AutoShape 8">
                <a:extLst>
                  <a:ext uri="{FF2B5EF4-FFF2-40B4-BE49-F238E27FC236}">
                    <a16:creationId xmlns:a16="http://schemas.microsoft.com/office/drawing/2014/main" id="{C7961BB7-6D32-1A44-870A-AA53567D0303}"/>
                  </a:ext>
                </a:extLst>
              </p:cNvPr>
              <p:cNvCxnSpPr>
                <a:cxnSpLocks noChangeShapeType="1"/>
                <a:stCxn id="30748" idx="0"/>
                <a:endCxn id="30737" idx="2"/>
              </p:cNvCxnSpPr>
              <p:nvPr/>
            </p:nvCxnSpPr>
            <p:spPr bwMode="auto">
              <a:xfrm flipH="1" flipV="1">
                <a:off x="2773" y="2559"/>
                <a:ext cx="192" cy="192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42" name="AutoShape 9">
                <a:extLst>
                  <a:ext uri="{FF2B5EF4-FFF2-40B4-BE49-F238E27FC236}">
                    <a16:creationId xmlns:a16="http://schemas.microsoft.com/office/drawing/2014/main" id="{EEB025BE-D6CD-DE4A-A31F-4E66341D69BE}"/>
                  </a:ext>
                </a:extLst>
              </p:cNvPr>
              <p:cNvCxnSpPr>
                <a:cxnSpLocks noChangeShapeType="1"/>
                <a:stCxn id="30748" idx="0"/>
                <a:endCxn id="30738" idx="2"/>
              </p:cNvCxnSpPr>
              <p:nvPr/>
            </p:nvCxnSpPr>
            <p:spPr bwMode="auto">
              <a:xfrm flipV="1">
                <a:off x="2965" y="2559"/>
                <a:ext cx="144" cy="192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43" name="AutoShape 10">
                <a:extLst>
                  <a:ext uri="{FF2B5EF4-FFF2-40B4-BE49-F238E27FC236}">
                    <a16:creationId xmlns:a16="http://schemas.microsoft.com/office/drawing/2014/main" id="{9A33B865-7136-044B-9040-A3AEE85DD16D}"/>
                  </a:ext>
                </a:extLst>
              </p:cNvPr>
              <p:cNvCxnSpPr>
                <a:cxnSpLocks noChangeShapeType="1"/>
                <a:stCxn id="30749" idx="0"/>
                <a:endCxn id="30748" idx="2"/>
              </p:cNvCxnSpPr>
              <p:nvPr/>
            </p:nvCxnSpPr>
            <p:spPr bwMode="auto">
              <a:xfrm flipH="1" flipV="1">
                <a:off x="2965" y="3017"/>
                <a:ext cx="312" cy="310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44" name="AutoShape 11">
                <a:extLst>
                  <a:ext uri="{FF2B5EF4-FFF2-40B4-BE49-F238E27FC236}">
                    <a16:creationId xmlns:a16="http://schemas.microsoft.com/office/drawing/2014/main" id="{1282AA66-72A5-5A4A-841E-91BC94543A61}"/>
                  </a:ext>
                </a:extLst>
              </p:cNvPr>
              <p:cNvCxnSpPr>
                <a:cxnSpLocks noChangeShapeType="1"/>
                <a:stCxn id="30749" idx="0"/>
                <a:endCxn id="30747" idx="2"/>
              </p:cNvCxnSpPr>
              <p:nvPr/>
            </p:nvCxnSpPr>
            <p:spPr bwMode="auto">
              <a:xfrm flipV="1">
                <a:off x="3277" y="3017"/>
                <a:ext cx="312" cy="310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45" name="AutoShape 12">
                <a:extLst>
                  <a:ext uri="{FF2B5EF4-FFF2-40B4-BE49-F238E27FC236}">
                    <a16:creationId xmlns:a16="http://schemas.microsoft.com/office/drawing/2014/main" id="{375222B5-D97E-8441-A7D5-95F84DF9F4BF}"/>
                  </a:ext>
                </a:extLst>
              </p:cNvPr>
              <p:cNvCxnSpPr>
                <a:cxnSpLocks noChangeShapeType="1"/>
                <a:stCxn id="30747" idx="0"/>
                <a:endCxn id="30739" idx="2"/>
              </p:cNvCxnSpPr>
              <p:nvPr/>
            </p:nvCxnSpPr>
            <p:spPr bwMode="auto">
              <a:xfrm flipH="1" flipV="1">
                <a:off x="3445" y="2559"/>
                <a:ext cx="144" cy="192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0746" name="AutoShape 13">
                <a:extLst>
                  <a:ext uri="{FF2B5EF4-FFF2-40B4-BE49-F238E27FC236}">
                    <a16:creationId xmlns:a16="http://schemas.microsoft.com/office/drawing/2014/main" id="{DF809D7B-6C9E-BD45-9CDF-73190F3E5ACB}"/>
                  </a:ext>
                </a:extLst>
              </p:cNvPr>
              <p:cNvCxnSpPr>
                <a:cxnSpLocks noChangeShapeType="1"/>
                <a:stCxn id="30747" idx="0"/>
                <a:endCxn id="30740" idx="2"/>
              </p:cNvCxnSpPr>
              <p:nvPr/>
            </p:nvCxnSpPr>
            <p:spPr bwMode="auto">
              <a:xfrm flipV="1">
                <a:off x="3589" y="2559"/>
                <a:ext cx="192" cy="192"/>
              </a:xfrm>
              <a:prstGeom prst="straightConnector1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0747" name="Text Box 14">
                <a:extLst>
                  <a:ext uri="{FF2B5EF4-FFF2-40B4-BE49-F238E27FC236}">
                    <a16:creationId xmlns:a16="http://schemas.microsoft.com/office/drawing/2014/main" id="{C1F83D0C-907B-9F4F-BE04-B894F258F28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45" y="275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00FF"/>
                    </a:solidFill>
                    <a:latin typeface="Courier New" panose="02070309020205020404" pitchFamily="49" charset="0"/>
                  </a:rPr>
                  <a:t>G</a:t>
                </a:r>
              </a:p>
            </p:txBody>
          </p:sp>
          <p:sp>
            <p:nvSpPr>
              <p:cNvPr id="30748" name="Text Box 15">
                <a:extLst>
                  <a:ext uri="{FF2B5EF4-FFF2-40B4-BE49-F238E27FC236}">
                    <a16:creationId xmlns:a16="http://schemas.microsoft.com/office/drawing/2014/main" id="{67C48184-3AC3-A94B-8DDB-2A1CDA0824A5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821" y="2751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CC00"/>
                    </a:solidFill>
                    <a:latin typeface="Courier New" panose="02070309020205020404" pitchFamily="49" charset="0"/>
                  </a:rPr>
                  <a:t>T</a:t>
                </a:r>
              </a:p>
            </p:txBody>
          </p:sp>
          <p:sp>
            <p:nvSpPr>
              <p:cNvPr id="30749" name="Text Box 16">
                <a:extLst>
                  <a:ext uri="{FF2B5EF4-FFF2-40B4-BE49-F238E27FC236}">
                    <a16:creationId xmlns:a16="http://schemas.microsoft.com/office/drawing/2014/main" id="{57D8314C-C981-FA43-ACE1-42985907DA9C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133" y="3327"/>
                <a:ext cx="288" cy="2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32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8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4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lnSpc>
                    <a:spcPct val="60000"/>
                  </a:lnSpc>
                  <a:spcBef>
                    <a:spcPct val="0"/>
                  </a:spcBef>
                  <a:buFontTx/>
                  <a:buNone/>
                </a:pPr>
                <a:r>
                  <a:rPr lang="en-US" altLang="de-DE" sz="4000" b="1">
                    <a:solidFill>
                      <a:srgbClr val="0000FF"/>
                    </a:solidFill>
                    <a:latin typeface="Courier New" panose="02070309020205020404" pitchFamily="49" charset="0"/>
                  </a:rPr>
                  <a:t>G</a:t>
                </a:r>
              </a:p>
            </p:txBody>
          </p:sp>
        </p:grpSp>
        <p:sp>
          <p:nvSpPr>
            <p:cNvPr id="30735" name="Text Box 17">
              <a:extLst>
                <a:ext uri="{FF2B5EF4-FFF2-40B4-BE49-F238E27FC236}">
                  <a16:creationId xmlns:a16="http://schemas.microsoft.com/office/drawing/2014/main" id="{EDD6BBD4-06F6-974F-BA7F-273878762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54232" y="4122369"/>
              <a:ext cx="5289768" cy="1246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de-DE" sz="1800" b="1">
                  <a:latin typeface="Arial" panose="020B0604020202020204" pitchFamily="34" charset="0"/>
                </a:rPr>
                <a:t>L(path) = L(root) x </a:t>
              </a:r>
              <a:r>
                <a:rPr lang="en-US" altLang="de-DE" sz="1800" b="1">
                  <a:latin typeface="Symbol" pitchFamily="2" charset="2"/>
                </a:rPr>
                <a:t>P </a:t>
              </a:r>
              <a:r>
                <a:rPr lang="en-US" altLang="de-DE" sz="1800" b="1">
                  <a:latin typeface="Arial" panose="020B0604020202020204" pitchFamily="34" charset="0"/>
                </a:rPr>
                <a:t>L(branches) </a:t>
              </a: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de-DE" sz="1800" b="1">
                  <a:latin typeface="Arial" panose="020B0604020202020204" pitchFamily="34" charset="0"/>
                </a:rPr>
                <a:t>	=</a:t>
              </a:r>
              <a:r>
                <a:rPr lang="en-US" altLang="de-DE" sz="2000">
                  <a:latin typeface="Arial" panose="020B0604020202020204" pitchFamily="34" charset="0"/>
                </a:rPr>
                <a:t>P(G</a:t>
              </a:r>
              <a:r>
                <a:rPr lang="en-US" altLang="de-DE" sz="2000">
                  <a:latin typeface="Arial" panose="020B0604020202020204" pitchFamily="34" charset="0"/>
                  <a:sym typeface="Wingdings" pitchFamily="2" charset="2"/>
                </a:rPr>
                <a:t>T)P(GG)</a:t>
              </a:r>
              <a:r>
                <a:rPr lang="en-US" altLang="de-DE" sz="2000" b="1">
                  <a:latin typeface="Arial" panose="020B0604020202020204" pitchFamily="34" charset="0"/>
                </a:rPr>
                <a:t> </a:t>
              </a:r>
              <a:r>
                <a:rPr lang="en-US" altLang="de-DE" sz="2000">
                  <a:latin typeface="Arial" panose="020B0604020202020204" pitchFamily="34" charset="0"/>
                </a:rPr>
                <a:t>P(G</a:t>
              </a:r>
              <a:r>
                <a:rPr lang="en-US" altLang="de-DE" sz="2000">
                  <a:latin typeface="Arial" panose="020B0604020202020204" pitchFamily="34" charset="0"/>
                  <a:sym typeface="Wingdings" pitchFamily="2" charset="2"/>
                </a:rPr>
                <a:t>A)P(GG)</a:t>
              </a:r>
              <a:r>
                <a:rPr lang="en-US" altLang="de-DE" sz="2000">
                  <a:latin typeface="Arial" panose="020B0604020202020204" pitchFamily="34" charset="0"/>
                </a:rPr>
                <a:t> […]</a:t>
              </a:r>
              <a:endParaRPr lang="en-US" altLang="de-DE" sz="1800" b="1">
                <a:latin typeface="Arial" panose="020B0604020202020204" pitchFamily="34" charset="0"/>
              </a:endParaRPr>
            </a:p>
            <a:p>
              <a:pPr eaLnBrk="1" hangingPunct="1">
                <a:spcBef>
                  <a:spcPct val="50000"/>
                </a:spcBef>
                <a:buFontTx/>
                <a:buNone/>
              </a:pPr>
              <a:r>
                <a:rPr lang="en-US" altLang="de-DE" sz="1800" b="1">
                  <a:latin typeface="Arial" panose="020B0604020202020204" pitchFamily="34" charset="0"/>
                </a:rPr>
                <a:t>             </a:t>
              </a:r>
            </a:p>
          </p:txBody>
        </p:sp>
        <p:sp>
          <p:nvSpPr>
            <p:cNvPr id="30736" name="TextBox 33">
              <a:extLst>
                <a:ext uri="{FF2B5EF4-FFF2-40B4-BE49-F238E27FC236}">
                  <a16:creationId xmlns:a16="http://schemas.microsoft.com/office/drawing/2014/main" id="{B93682D9-701D-A742-A04E-36DC70011B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315623" y="1330435"/>
              <a:ext cx="384676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2) Compute the likelihood of each path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282D727-AF3B-9B43-B88C-031B8E8C3DFD}"/>
              </a:ext>
            </a:extLst>
          </p:cNvPr>
          <p:cNvGrpSpPr>
            <a:grpSpLocks/>
          </p:cNvGrpSpPr>
          <p:nvPr/>
        </p:nvGrpSpPr>
        <p:grpSpPr bwMode="auto">
          <a:xfrm>
            <a:off x="119063" y="5665788"/>
            <a:ext cx="2549525" cy="771525"/>
            <a:chOff x="119322" y="5665941"/>
            <a:chExt cx="2549077" cy="770931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BA1EE81-2933-4242-8B63-C7B0EF6806F9}"/>
                </a:ext>
              </a:extLst>
            </p:cNvPr>
            <p:cNvSpPr/>
            <p:nvPr/>
          </p:nvSpPr>
          <p:spPr>
            <a:xfrm>
              <a:off x="119322" y="5665941"/>
              <a:ext cx="2549077" cy="7709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0732" name="TextBox 34">
              <a:extLst>
                <a:ext uri="{FF2B5EF4-FFF2-40B4-BE49-F238E27FC236}">
                  <a16:creationId xmlns:a16="http://schemas.microsoft.com/office/drawing/2014/main" id="{E1B2EBB4-0A21-BD41-86F8-207D2BD22D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4578" y="5694937"/>
              <a:ext cx="2518688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3) multiply all likelihoods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    over all possible paths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6EAE3AD-13AC-B04E-B720-82FAF3AE4048}"/>
              </a:ext>
            </a:extLst>
          </p:cNvPr>
          <p:cNvGrpSpPr>
            <a:grpSpLocks/>
          </p:cNvGrpSpPr>
          <p:nvPr/>
        </p:nvGrpSpPr>
        <p:grpSpPr bwMode="auto">
          <a:xfrm>
            <a:off x="2919413" y="5708650"/>
            <a:ext cx="3152775" cy="769938"/>
            <a:chOff x="2920031" y="5707942"/>
            <a:chExt cx="3151993" cy="770931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C33C159-1891-B34B-B900-4C259DD7173F}"/>
                </a:ext>
              </a:extLst>
            </p:cNvPr>
            <p:cNvSpPr/>
            <p:nvPr/>
          </p:nvSpPr>
          <p:spPr>
            <a:xfrm>
              <a:off x="2920031" y="5707942"/>
              <a:ext cx="3123425" cy="770931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0730" name="TextBox 37">
              <a:extLst>
                <a:ext uri="{FF2B5EF4-FFF2-40B4-BE49-F238E27FC236}">
                  <a16:creationId xmlns:a16="http://schemas.microsoft.com/office/drawing/2014/main" id="{F1907451-59CD-5042-A470-80208164DB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973662" y="5710894"/>
              <a:ext cx="3098362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4) throughout, do not forget to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     optimize all free parameters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948617B-1C23-9D4C-8272-405BF99FE2A7}"/>
              </a:ext>
            </a:extLst>
          </p:cNvPr>
          <p:cNvGrpSpPr>
            <a:grpSpLocks/>
          </p:cNvGrpSpPr>
          <p:nvPr/>
        </p:nvGrpSpPr>
        <p:grpSpPr bwMode="auto">
          <a:xfrm>
            <a:off x="6149975" y="5721350"/>
            <a:ext cx="2874963" cy="923925"/>
            <a:chOff x="6149735" y="5722132"/>
            <a:chExt cx="2874855" cy="92333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1FDE5F2-6219-6A45-945A-4A02AEF85F21}"/>
                </a:ext>
              </a:extLst>
            </p:cNvPr>
            <p:cNvSpPr/>
            <p:nvPr/>
          </p:nvSpPr>
          <p:spPr>
            <a:xfrm>
              <a:off x="6149735" y="5726892"/>
              <a:ext cx="2874855" cy="918570"/>
            </a:xfrm>
            <a:prstGeom prst="rect">
              <a:avLst/>
            </a:prstGeom>
            <a:solidFill>
              <a:srgbClr val="FFFFFF"/>
            </a:solidFill>
            <a:ln>
              <a:solidFill>
                <a:srgbClr val="0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0728" name="TextBox 38">
              <a:extLst>
                <a:ext uri="{FF2B5EF4-FFF2-40B4-BE49-F238E27FC236}">
                  <a16:creationId xmlns:a16="http://schemas.microsoft.com/office/drawing/2014/main" id="{4B3C54B7-BC37-A449-BCE6-5B6CFAFEB8A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49735" y="5722132"/>
              <a:ext cx="28748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5) Repeat for each tree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     topology, identify the one 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de-DE" sz="1800"/>
                <a:t>     with best Likelihood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4CC530F-1F72-7D4B-8877-92A221C257A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993"/>
    </mc:Choice>
    <mc:Fallback xmlns="">
      <p:transition spd="slow" advTm="170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extBox 3">
            <a:extLst>
              <a:ext uri="{FF2B5EF4-FFF2-40B4-BE49-F238E27FC236}">
                <a16:creationId xmlns:a16="http://schemas.microsoft.com/office/drawing/2014/main" id="{56B033A8-59A9-6D4B-9472-4E4286B2BA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5088" y="225425"/>
            <a:ext cx="39195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800" b="1"/>
              <a:t>How do we verify a tree?</a:t>
            </a:r>
          </a:p>
        </p:txBody>
      </p:sp>
      <p:pic>
        <p:nvPicPr>
          <p:cNvPr id="5" name="Picture 5" descr="C:\WINDOWS\Desktop\15_13ful.gif">
            <a:extLst>
              <a:ext uri="{FF2B5EF4-FFF2-40B4-BE49-F238E27FC236}">
                <a16:creationId xmlns:a16="http://schemas.microsoft.com/office/drawing/2014/main" id="{072136FF-0572-3B41-B0B8-2B58E7AACD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513" y="3021013"/>
            <a:ext cx="5683250" cy="3676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>
                      <a:alpha val="74997"/>
                    </a:srgbClr>
                  </a:outerShdw>
                </a:effectLst>
              </a14:hiddenEffects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7F9938D-2689-8544-9E39-BE13E5C7A5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0388" y="925513"/>
            <a:ext cx="76993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de-DE" sz="2400" b="1"/>
              <a:t>Difficult !    </a:t>
            </a:r>
            <a:r>
              <a:rPr lang="en-US" altLang="de-DE" sz="2400"/>
              <a:t>Very few trees are actually known with certainty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B1CA2D-CB22-9C46-92EB-D876A606EE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1592263"/>
            <a:ext cx="2416175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AutoNum type="alphaLcParenR"/>
            </a:pPr>
            <a:r>
              <a:rPr lang="en-US" altLang="de-DE" sz="2400" b="1"/>
              <a:t>Simulation</a:t>
            </a:r>
            <a:br>
              <a:rPr lang="en-US" altLang="de-DE" sz="2400" b="1"/>
            </a:br>
            <a:endParaRPr lang="en-US" altLang="de-DE" sz="2400" b="1"/>
          </a:p>
          <a:p>
            <a:pPr eaLnBrk="1" hangingPunct="1">
              <a:spcBef>
                <a:spcPct val="0"/>
              </a:spcBef>
              <a:buFontTx/>
              <a:buAutoNum type="alphaLcParenR"/>
            </a:pPr>
            <a:r>
              <a:rPr lang="en-US" altLang="de-DE" sz="2400" b="1"/>
              <a:t>Bootstrapping</a:t>
            </a:r>
            <a:endParaRPr lang="en-US" altLang="de-DE" sz="240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330BC1-F5CC-D34E-8168-C9BA59B3A86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5829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005"/>
    </mc:Choice>
    <mc:Fallback xmlns="">
      <p:transition spd="slow" advTm="335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9|1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1.2|1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4|1.3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48.3|36.3|9.6|12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8|56.4|151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459</Words>
  <Application>Microsoft Macintosh PowerPoint</Application>
  <PresentationFormat>On-screen Show (4:3)</PresentationFormat>
  <Paragraphs>86</Paragraphs>
  <Slides>10</Slides>
  <Notes>0</Notes>
  <HiddenSlides>0</HiddenSlides>
  <MMClips>9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Comic Sans MS</vt:lpstr>
      <vt:lpstr>Courier New</vt:lpstr>
      <vt:lpstr>Symbol</vt:lpstr>
      <vt:lpstr>Times</vt:lpstr>
      <vt:lpstr>Times New Roman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UZH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von Mering</dc:creator>
  <cp:lastModifiedBy>Christian von Mering</cp:lastModifiedBy>
  <cp:revision>49</cp:revision>
  <cp:lastPrinted>2013-05-14T17:05:30Z</cp:lastPrinted>
  <dcterms:created xsi:type="dcterms:W3CDTF">2013-05-10T15:44:02Z</dcterms:created>
  <dcterms:modified xsi:type="dcterms:W3CDTF">2020-05-06T10:07:31Z</dcterms:modified>
</cp:coreProperties>
</file>

<file path=docProps/thumbnail.jpeg>
</file>